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0" r:id="rId2"/>
    <p:sldId id="266" r:id="rId3"/>
    <p:sldId id="267" r:id="rId4"/>
    <p:sldId id="268" r:id="rId5"/>
    <p:sldId id="269" r:id="rId6"/>
    <p:sldId id="271" r:id="rId7"/>
    <p:sldId id="270" r:id="rId8"/>
    <p:sldId id="312" r:id="rId9"/>
    <p:sldId id="276" r:id="rId10"/>
    <p:sldId id="311" r:id="rId11"/>
    <p:sldId id="274" r:id="rId12"/>
    <p:sldId id="313" r:id="rId13"/>
    <p:sldId id="279" r:id="rId14"/>
    <p:sldId id="281" r:id="rId15"/>
    <p:sldId id="25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544C9E-A625-4223-8731-13CDC4FB8B36}">
          <p14:sldIdLst>
            <p14:sldId id="310"/>
            <p14:sldId id="266"/>
            <p14:sldId id="267"/>
            <p14:sldId id="268"/>
            <p14:sldId id="269"/>
            <p14:sldId id="271"/>
            <p14:sldId id="270"/>
            <p14:sldId id="312"/>
            <p14:sldId id="276"/>
            <p14:sldId id="311"/>
            <p14:sldId id="274"/>
            <p14:sldId id="313"/>
            <p14:sldId id="279"/>
            <p14:sldId id="281"/>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C64"/>
    <a:srgbClr val="F47B20"/>
    <a:srgbClr val="007D93"/>
    <a:srgbClr val="C3EFF4"/>
    <a:srgbClr val="90B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9" autoAdjust="0"/>
    <p:restoredTop sz="94660"/>
  </p:normalViewPr>
  <p:slideViewPr>
    <p:cSldViewPr snapToGrid="0">
      <p:cViewPr varScale="1">
        <p:scale>
          <a:sx n="86" d="100"/>
          <a:sy n="86" d="100"/>
        </p:scale>
        <p:origin x="5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1ECB5-5D54-4F14-8BE6-AF40C502A576}" type="doc">
      <dgm:prSet loTypeId="urn:microsoft.com/office/officeart/2005/8/layout/pyramid3" loCatId="pyramid" qsTypeId="urn:microsoft.com/office/officeart/2005/8/quickstyle/simple4" qsCatId="simple" csTypeId="urn:microsoft.com/office/officeart/2005/8/colors/colorful4" csCatId="colorful" phldr="1"/>
      <dgm:spPr/>
    </dgm:pt>
    <dgm:pt modelId="{239C8E1E-ED00-44A8-A179-766DF865BC72}">
      <dgm:prSet custT="1"/>
      <dgm:spPr>
        <a:solidFill>
          <a:srgbClr val="4AAA42"/>
        </a:solidFill>
      </dgm:spPr>
      <dgm:t>
        <a:bodyPr/>
        <a:lstStyle/>
        <a:p>
          <a:pPr>
            <a:spcAft>
              <a:spcPts val="0"/>
            </a:spcAft>
          </a:pPr>
          <a:r>
            <a:rPr lang="en-AU" sz="4400" dirty="0">
              <a:solidFill>
                <a:schemeClr val="bg1"/>
              </a:solidFill>
            </a:rPr>
            <a:t>Self-advocacy</a:t>
          </a:r>
        </a:p>
        <a:p>
          <a:pPr>
            <a:spcAft>
              <a:spcPct val="35000"/>
            </a:spcAft>
          </a:pPr>
          <a:r>
            <a:rPr lang="en-AU" sz="1800" dirty="0">
              <a:solidFill>
                <a:schemeClr val="bg1"/>
              </a:solidFill>
            </a:rPr>
            <a:t>Speaking on your own behalf and </a:t>
          </a:r>
          <a:br>
            <a:rPr lang="en-AU" sz="1800" dirty="0">
              <a:solidFill>
                <a:schemeClr val="bg1"/>
              </a:solidFill>
            </a:rPr>
          </a:br>
          <a:r>
            <a:rPr lang="en-AU" sz="1800" dirty="0">
              <a:solidFill>
                <a:schemeClr val="bg1"/>
              </a:solidFill>
            </a:rPr>
            <a:t>in your own interests</a:t>
          </a:r>
        </a:p>
      </dgm:t>
    </dgm:pt>
    <dgm:pt modelId="{129A0F51-631F-418A-9ACB-66DA9F936C12}" type="parTrans" cxnId="{A1EB3D3E-8774-4025-82BC-B5BAEB671D82}">
      <dgm:prSet/>
      <dgm:spPr/>
      <dgm:t>
        <a:bodyPr/>
        <a:lstStyle/>
        <a:p>
          <a:endParaRPr lang="en-AU">
            <a:solidFill>
              <a:schemeClr val="bg1"/>
            </a:solidFill>
          </a:endParaRPr>
        </a:p>
      </dgm:t>
    </dgm:pt>
    <dgm:pt modelId="{A4B3C0E9-EE6D-4DCB-B545-2C6BE2D39E9C}" type="sibTrans" cxnId="{A1EB3D3E-8774-4025-82BC-B5BAEB671D82}">
      <dgm:prSet/>
      <dgm:spPr/>
      <dgm:t>
        <a:bodyPr/>
        <a:lstStyle/>
        <a:p>
          <a:endParaRPr lang="en-AU">
            <a:solidFill>
              <a:schemeClr val="bg1"/>
            </a:solidFill>
          </a:endParaRPr>
        </a:p>
      </dgm:t>
    </dgm:pt>
    <dgm:pt modelId="{9D0AA8C3-A655-41BC-BF52-78D0612EA8DD}">
      <dgm:prSet phldrT="[Text]" custT="1"/>
      <dgm:spPr>
        <a:solidFill>
          <a:srgbClr val="4F2083"/>
        </a:solidFill>
      </dgm:spPr>
      <dgm:t>
        <a:bodyPr/>
        <a:lstStyle/>
        <a:p>
          <a:r>
            <a:rPr lang="en-AU" sz="4400" dirty="0">
              <a:solidFill>
                <a:schemeClr val="bg1"/>
              </a:solidFill>
            </a:rPr>
            <a:t>Self-directed advocacy</a:t>
          </a:r>
        </a:p>
      </dgm:t>
    </dgm:pt>
    <dgm:pt modelId="{88893626-32A2-4151-8F7D-DC313A98E564}" type="parTrans" cxnId="{FD1C46F4-73DB-435F-A410-9197A6352512}">
      <dgm:prSet/>
      <dgm:spPr/>
      <dgm:t>
        <a:bodyPr/>
        <a:lstStyle/>
        <a:p>
          <a:endParaRPr lang="en-AU">
            <a:solidFill>
              <a:schemeClr val="bg1"/>
            </a:solidFill>
          </a:endParaRPr>
        </a:p>
      </dgm:t>
    </dgm:pt>
    <dgm:pt modelId="{5A8DDC12-0AEC-412A-9500-3449DDFD407F}" type="sibTrans" cxnId="{FD1C46F4-73DB-435F-A410-9197A6352512}">
      <dgm:prSet/>
      <dgm:spPr/>
      <dgm:t>
        <a:bodyPr/>
        <a:lstStyle/>
        <a:p>
          <a:endParaRPr lang="en-AU">
            <a:solidFill>
              <a:schemeClr val="bg1"/>
            </a:solidFill>
          </a:endParaRPr>
        </a:p>
      </dgm:t>
    </dgm:pt>
    <dgm:pt modelId="{13F62A39-B694-4AB6-9E2A-62441FE1D169}">
      <dgm:prSet phldrT="[Text]" custT="1"/>
      <dgm:spPr>
        <a:solidFill>
          <a:srgbClr val="F47D20"/>
        </a:solidFill>
        <a:ln>
          <a:solidFill>
            <a:srgbClr val="038CBD"/>
          </a:solidFill>
        </a:ln>
      </dgm:spPr>
      <dgm:t>
        <a:bodyPr anchor="t"/>
        <a:lstStyle/>
        <a:p>
          <a:pPr marR="0" eaLnBrk="1" fontAlgn="auto" latinLnBrk="0" hangingPunct="1">
            <a:lnSpc>
              <a:spcPct val="100000"/>
            </a:lnSpc>
            <a:spcAft>
              <a:spcPts val="0"/>
            </a:spcAft>
            <a:buClrTx/>
            <a:buSzTx/>
            <a:buFontTx/>
            <a:tabLst/>
            <a:defRPr/>
          </a:pPr>
          <a:endParaRPr lang="en-AU" sz="1050" b="0" dirty="0">
            <a:solidFill>
              <a:schemeClr val="bg1"/>
            </a:solidFill>
          </a:endParaRPr>
        </a:p>
        <a:p>
          <a:pPr marR="0" eaLnBrk="1" fontAlgn="auto" latinLnBrk="0" hangingPunct="1">
            <a:lnSpc>
              <a:spcPct val="100000"/>
            </a:lnSpc>
            <a:spcAft>
              <a:spcPts val="0"/>
            </a:spcAft>
            <a:buClrTx/>
            <a:buSzTx/>
            <a:buFontTx/>
            <a:tabLst/>
            <a:defRPr/>
          </a:pPr>
          <a:r>
            <a:rPr lang="en-AU" sz="2800" b="0" dirty="0">
              <a:solidFill>
                <a:schemeClr val="bg1"/>
              </a:solidFill>
            </a:rPr>
            <a:t>Advocacy</a:t>
          </a:r>
        </a:p>
      </dgm:t>
    </dgm:pt>
    <dgm:pt modelId="{B83A0445-4B20-480A-A8AA-D935079BC4B2}" type="parTrans" cxnId="{ED89F4BF-4666-4375-BF81-F9EB1B304791}">
      <dgm:prSet/>
      <dgm:spPr/>
      <dgm:t>
        <a:bodyPr/>
        <a:lstStyle/>
        <a:p>
          <a:endParaRPr lang="en-AU">
            <a:solidFill>
              <a:schemeClr val="bg1"/>
            </a:solidFill>
          </a:endParaRPr>
        </a:p>
      </dgm:t>
    </dgm:pt>
    <dgm:pt modelId="{EAEE99C4-A6AD-419A-A17D-60BE778C9051}" type="sibTrans" cxnId="{ED89F4BF-4666-4375-BF81-F9EB1B304791}">
      <dgm:prSet/>
      <dgm:spPr/>
      <dgm:t>
        <a:bodyPr/>
        <a:lstStyle/>
        <a:p>
          <a:endParaRPr lang="en-AU">
            <a:solidFill>
              <a:schemeClr val="bg1"/>
            </a:solidFill>
          </a:endParaRPr>
        </a:p>
      </dgm:t>
    </dgm:pt>
    <dgm:pt modelId="{BC158557-D331-429B-B6F7-26A780CEEF7A}" type="pres">
      <dgm:prSet presAssocID="{E1A1ECB5-5D54-4F14-8BE6-AF40C502A576}" presName="Name0" presStyleCnt="0">
        <dgm:presLayoutVars>
          <dgm:dir/>
          <dgm:animLvl val="lvl"/>
          <dgm:resizeHandles val="exact"/>
        </dgm:presLayoutVars>
      </dgm:prSet>
      <dgm:spPr/>
    </dgm:pt>
    <dgm:pt modelId="{CFCE0D2B-C76B-4345-916B-6F303107007B}" type="pres">
      <dgm:prSet presAssocID="{239C8E1E-ED00-44A8-A179-766DF865BC72}" presName="Name8" presStyleCnt="0"/>
      <dgm:spPr/>
    </dgm:pt>
    <dgm:pt modelId="{A97AA8E7-5F77-475C-A6FB-929204C1B148}" type="pres">
      <dgm:prSet presAssocID="{239C8E1E-ED00-44A8-A179-766DF865BC72}" presName="level" presStyleLbl="node1" presStyleIdx="0" presStyleCnt="3" custLinFactNeighborX="1888" custLinFactNeighborY="-46691">
        <dgm:presLayoutVars>
          <dgm:chMax val="1"/>
          <dgm:bulletEnabled val="1"/>
        </dgm:presLayoutVars>
      </dgm:prSet>
      <dgm:spPr/>
    </dgm:pt>
    <dgm:pt modelId="{81490DE7-7C84-4357-8D0B-026BE4A2C888}" type="pres">
      <dgm:prSet presAssocID="{239C8E1E-ED00-44A8-A179-766DF865BC72}" presName="levelTx" presStyleLbl="revTx" presStyleIdx="0" presStyleCnt="0">
        <dgm:presLayoutVars>
          <dgm:chMax val="1"/>
          <dgm:bulletEnabled val="1"/>
        </dgm:presLayoutVars>
      </dgm:prSet>
      <dgm:spPr/>
    </dgm:pt>
    <dgm:pt modelId="{21F513B2-FD37-4BF3-BAAC-AD86591F189D}" type="pres">
      <dgm:prSet presAssocID="{9D0AA8C3-A655-41BC-BF52-78D0612EA8DD}" presName="Name8" presStyleCnt="0"/>
      <dgm:spPr/>
    </dgm:pt>
    <dgm:pt modelId="{735796DF-4A07-47CA-939E-3CC9BC894361}" type="pres">
      <dgm:prSet presAssocID="{9D0AA8C3-A655-41BC-BF52-78D0612EA8DD}" presName="level" presStyleLbl="node1" presStyleIdx="1" presStyleCnt="3">
        <dgm:presLayoutVars>
          <dgm:chMax val="1"/>
          <dgm:bulletEnabled val="1"/>
        </dgm:presLayoutVars>
      </dgm:prSet>
      <dgm:spPr/>
    </dgm:pt>
    <dgm:pt modelId="{CE39BF84-31D7-48E8-9B97-F69612086C15}" type="pres">
      <dgm:prSet presAssocID="{9D0AA8C3-A655-41BC-BF52-78D0612EA8DD}" presName="levelTx" presStyleLbl="revTx" presStyleIdx="0" presStyleCnt="0">
        <dgm:presLayoutVars>
          <dgm:chMax val="1"/>
          <dgm:bulletEnabled val="1"/>
        </dgm:presLayoutVars>
      </dgm:prSet>
      <dgm:spPr/>
    </dgm:pt>
    <dgm:pt modelId="{0AC841D9-66AA-4A0A-AEE0-67B7F400B545}" type="pres">
      <dgm:prSet presAssocID="{13F62A39-B694-4AB6-9E2A-62441FE1D169}" presName="Name8" presStyleCnt="0"/>
      <dgm:spPr/>
    </dgm:pt>
    <dgm:pt modelId="{F69F1D72-8DFF-405E-8496-DF1662A925A3}" type="pres">
      <dgm:prSet presAssocID="{13F62A39-B694-4AB6-9E2A-62441FE1D169}" presName="level" presStyleLbl="node1" presStyleIdx="2" presStyleCnt="3">
        <dgm:presLayoutVars>
          <dgm:chMax val="1"/>
          <dgm:bulletEnabled val="1"/>
        </dgm:presLayoutVars>
      </dgm:prSet>
      <dgm:spPr/>
    </dgm:pt>
    <dgm:pt modelId="{5D73C103-66CC-4D5D-B3CF-17A179E65D7D}" type="pres">
      <dgm:prSet presAssocID="{13F62A39-B694-4AB6-9E2A-62441FE1D169}" presName="levelTx" presStyleLbl="revTx" presStyleIdx="0" presStyleCnt="0">
        <dgm:presLayoutVars>
          <dgm:chMax val="1"/>
          <dgm:bulletEnabled val="1"/>
        </dgm:presLayoutVars>
      </dgm:prSet>
      <dgm:spPr/>
    </dgm:pt>
  </dgm:ptLst>
  <dgm:cxnLst>
    <dgm:cxn modelId="{08718E00-0774-4F33-9449-9BC2DE2A71A7}" type="presOf" srcId="{E1A1ECB5-5D54-4F14-8BE6-AF40C502A576}" destId="{BC158557-D331-429B-B6F7-26A780CEEF7A}" srcOrd="0" destOrd="0" presId="urn:microsoft.com/office/officeart/2005/8/layout/pyramid3"/>
    <dgm:cxn modelId="{54B8B425-207B-4134-9DED-6191AED7D41B}" type="presOf" srcId="{13F62A39-B694-4AB6-9E2A-62441FE1D169}" destId="{5D73C103-66CC-4D5D-B3CF-17A179E65D7D}" srcOrd="1" destOrd="0" presId="urn:microsoft.com/office/officeart/2005/8/layout/pyramid3"/>
    <dgm:cxn modelId="{F79A8637-B1D7-4A06-A446-DA0FDFEB989C}" type="presOf" srcId="{9D0AA8C3-A655-41BC-BF52-78D0612EA8DD}" destId="{735796DF-4A07-47CA-939E-3CC9BC894361}" srcOrd="0" destOrd="0" presId="urn:microsoft.com/office/officeart/2005/8/layout/pyramid3"/>
    <dgm:cxn modelId="{A1EB3D3E-8774-4025-82BC-B5BAEB671D82}" srcId="{E1A1ECB5-5D54-4F14-8BE6-AF40C502A576}" destId="{239C8E1E-ED00-44A8-A179-766DF865BC72}" srcOrd="0" destOrd="0" parTransId="{129A0F51-631F-418A-9ACB-66DA9F936C12}" sibTransId="{A4B3C0E9-EE6D-4DCB-B545-2C6BE2D39E9C}"/>
    <dgm:cxn modelId="{3A431C75-F042-4069-993B-59028C629EDC}" type="presOf" srcId="{239C8E1E-ED00-44A8-A179-766DF865BC72}" destId="{81490DE7-7C84-4357-8D0B-026BE4A2C888}" srcOrd="1" destOrd="0" presId="urn:microsoft.com/office/officeart/2005/8/layout/pyramid3"/>
    <dgm:cxn modelId="{6676FD78-0A20-4B07-B91D-E1121A4C1D07}" type="presOf" srcId="{9D0AA8C3-A655-41BC-BF52-78D0612EA8DD}" destId="{CE39BF84-31D7-48E8-9B97-F69612086C15}" srcOrd="1" destOrd="0" presId="urn:microsoft.com/office/officeart/2005/8/layout/pyramid3"/>
    <dgm:cxn modelId="{19E3DEA9-84D1-412A-95AB-10090DC882B8}" type="presOf" srcId="{13F62A39-B694-4AB6-9E2A-62441FE1D169}" destId="{F69F1D72-8DFF-405E-8496-DF1662A925A3}" srcOrd="0" destOrd="0" presId="urn:microsoft.com/office/officeart/2005/8/layout/pyramid3"/>
    <dgm:cxn modelId="{ED89F4BF-4666-4375-BF81-F9EB1B304791}" srcId="{E1A1ECB5-5D54-4F14-8BE6-AF40C502A576}" destId="{13F62A39-B694-4AB6-9E2A-62441FE1D169}" srcOrd="2" destOrd="0" parTransId="{B83A0445-4B20-480A-A8AA-D935079BC4B2}" sibTransId="{EAEE99C4-A6AD-419A-A17D-60BE778C9051}"/>
    <dgm:cxn modelId="{A718AFD5-03A3-4C9D-AD67-8EDD0C9F383C}" type="presOf" srcId="{239C8E1E-ED00-44A8-A179-766DF865BC72}" destId="{A97AA8E7-5F77-475C-A6FB-929204C1B148}" srcOrd="0" destOrd="0" presId="urn:microsoft.com/office/officeart/2005/8/layout/pyramid3"/>
    <dgm:cxn modelId="{FD1C46F4-73DB-435F-A410-9197A6352512}" srcId="{E1A1ECB5-5D54-4F14-8BE6-AF40C502A576}" destId="{9D0AA8C3-A655-41BC-BF52-78D0612EA8DD}" srcOrd="1" destOrd="0" parTransId="{88893626-32A2-4151-8F7D-DC313A98E564}" sibTransId="{5A8DDC12-0AEC-412A-9500-3449DDFD407F}"/>
    <dgm:cxn modelId="{DA98BD8B-3E7B-4E26-868D-A66BD3C63907}" type="presParOf" srcId="{BC158557-D331-429B-B6F7-26A780CEEF7A}" destId="{CFCE0D2B-C76B-4345-916B-6F303107007B}" srcOrd="0" destOrd="0" presId="urn:microsoft.com/office/officeart/2005/8/layout/pyramid3"/>
    <dgm:cxn modelId="{4A7C6B59-2ECF-4754-8E99-0E8355BD263E}" type="presParOf" srcId="{CFCE0D2B-C76B-4345-916B-6F303107007B}" destId="{A97AA8E7-5F77-475C-A6FB-929204C1B148}" srcOrd="0" destOrd="0" presId="urn:microsoft.com/office/officeart/2005/8/layout/pyramid3"/>
    <dgm:cxn modelId="{3A26FCFE-F754-4002-A1B6-E8B9896F1247}" type="presParOf" srcId="{CFCE0D2B-C76B-4345-916B-6F303107007B}" destId="{81490DE7-7C84-4357-8D0B-026BE4A2C888}" srcOrd="1" destOrd="0" presId="urn:microsoft.com/office/officeart/2005/8/layout/pyramid3"/>
    <dgm:cxn modelId="{526ACDEE-9D43-471C-A1A6-B61A47BE52F9}" type="presParOf" srcId="{BC158557-D331-429B-B6F7-26A780CEEF7A}" destId="{21F513B2-FD37-4BF3-BAAC-AD86591F189D}" srcOrd="1" destOrd="0" presId="urn:microsoft.com/office/officeart/2005/8/layout/pyramid3"/>
    <dgm:cxn modelId="{02BD6570-63A8-44A2-B4A1-49AA0310193B}" type="presParOf" srcId="{21F513B2-FD37-4BF3-BAAC-AD86591F189D}" destId="{735796DF-4A07-47CA-939E-3CC9BC894361}" srcOrd="0" destOrd="0" presId="urn:microsoft.com/office/officeart/2005/8/layout/pyramid3"/>
    <dgm:cxn modelId="{6C844FCC-540E-46C7-8B12-ED897E0A1CC4}" type="presParOf" srcId="{21F513B2-FD37-4BF3-BAAC-AD86591F189D}" destId="{CE39BF84-31D7-48E8-9B97-F69612086C15}" srcOrd="1" destOrd="0" presId="urn:microsoft.com/office/officeart/2005/8/layout/pyramid3"/>
    <dgm:cxn modelId="{D919E528-9C2B-44B6-8DC4-280A1F1ADE7E}" type="presParOf" srcId="{BC158557-D331-429B-B6F7-26A780CEEF7A}" destId="{0AC841D9-66AA-4A0A-AEE0-67B7F400B545}" srcOrd="2" destOrd="0" presId="urn:microsoft.com/office/officeart/2005/8/layout/pyramid3"/>
    <dgm:cxn modelId="{FD28FB13-2EB2-4766-9901-55F7D491F153}" type="presParOf" srcId="{0AC841D9-66AA-4A0A-AEE0-67B7F400B545}" destId="{F69F1D72-8DFF-405E-8496-DF1662A925A3}" srcOrd="0" destOrd="0" presId="urn:microsoft.com/office/officeart/2005/8/layout/pyramid3"/>
    <dgm:cxn modelId="{DA814879-3E34-4AE8-9407-CA98ABFF1B2F}" type="presParOf" srcId="{0AC841D9-66AA-4A0A-AEE0-67B7F400B545}" destId="{5D73C103-66CC-4D5D-B3CF-17A179E65D7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AA8E7-5F77-475C-A6FB-929204C1B148}">
      <dsp:nvSpPr>
        <dsp:cNvPr id="0" name=""/>
        <dsp:cNvSpPr/>
      </dsp:nvSpPr>
      <dsp:spPr>
        <a:xfrm rot="10800000">
          <a:off x="0" y="0"/>
          <a:ext cx="8229600" cy="1508654"/>
        </a:xfrm>
        <a:prstGeom prst="trapezoid">
          <a:avLst>
            <a:gd name="adj" fmla="val 90915"/>
          </a:avLst>
        </a:prstGeom>
        <a:solidFill>
          <a:srgbClr val="4AAA4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ts val="0"/>
            </a:spcAft>
            <a:buNone/>
          </a:pPr>
          <a:r>
            <a:rPr lang="en-AU" sz="4400" kern="1200" dirty="0">
              <a:solidFill>
                <a:schemeClr val="bg1"/>
              </a:solidFill>
            </a:rPr>
            <a:t>Self-advocacy</a:t>
          </a:r>
        </a:p>
        <a:p>
          <a:pPr marL="0" lvl="0" indent="0" algn="ctr" defTabSz="1955800">
            <a:lnSpc>
              <a:spcPct val="90000"/>
            </a:lnSpc>
            <a:spcBef>
              <a:spcPct val="0"/>
            </a:spcBef>
            <a:spcAft>
              <a:spcPct val="35000"/>
            </a:spcAft>
            <a:buNone/>
          </a:pPr>
          <a:r>
            <a:rPr lang="en-AU" sz="1800" kern="1200" dirty="0">
              <a:solidFill>
                <a:schemeClr val="bg1"/>
              </a:solidFill>
            </a:rPr>
            <a:t>Speaking on your own behalf and </a:t>
          </a:r>
          <a:br>
            <a:rPr lang="en-AU" sz="1800" kern="1200" dirty="0">
              <a:solidFill>
                <a:schemeClr val="bg1"/>
              </a:solidFill>
            </a:rPr>
          </a:br>
          <a:r>
            <a:rPr lang="en-AU" sz="1800" kern="1200" dirty="0">
              <a:solidFill>
                <a:schemeClr val="bg1"/>
              </a:solidFill>
            </a:rPr>
            <a:t>in your own interests</a:t>
          </a:r>
        </a:p>
      </dsp:txBody>
      <dsp:txXfrm rot="-10800000">
        <a:off x="1440179" y="0"/>
        <a:ext cx="5349240" cy="1508654"/>
      </dsp:txXfrm>
    </dsp:sp>
    <dsp:sp modelId="{735796DF-4A07-47CA-939E-3CC9BC894361}">
      <dsp:nvSpPr>
        <dsp:cNvPr id="0" name=""/>
        <dsp:cNvSpPr/>
      </dsp:nvSpPr>
      <dsp:spPr>
        <a:xfrm rot="10800000">
          <a:off x="1371600" y="1508654"/>
          <a:ext cx="5486399" cy="1508654"/>
        </a:xfrm>
        <a:prstGeom prst="trapezoid">
          <a:avLst>
            <a:gd name="adj" fmla="val 90915"/>
          </a:avLst>
        </a:prstGeom>
        <a:solidFill>
          <a:srgbClr val="4F208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AU" sz="4400" kern="1200" dirty="0">
              <a:solidFill>
                <a:schemeClr val="bg1"/>
              </a:solidFill>
            </a:rPr>
            <a:t>Self-directed advocacy</a:t>
          </a:r>
        </a:p>
      </dsp:txBody>
      <dsp:txXfrm rot="-10800000">
        <a:off x="2331720" y="1508654"/>
        <a:ext cx="3566160" cy="1508654"/>
      </dsp:txXfrm>
    </dsp:sp>
    <dsp:sp modelId="{F69F1D72-8DFF-405E-8496-DF1662A925A3}">
      <dsp:nvSpPr>
        <dsp:cNvPr id="0" name=""/>
        <dsp:cNvSpPr/>
      </dsp:nvSpPr>
      <dsp:spPr>
        <a:xfrm rot="10800000">
          <a:off x="2743200" y="3017308"/>
          <a:ext cx="2743199" cy="1508654"/>
        </a:xfrm>
        <a:prstGeom prst="trapezoid">
          <a:avLst>
            <a:gd name="adj" fmla="val 90915"/>
          </a:avLst>
        </a:prstGeom>
        <a:solidFill>
          <a:srgbClr val="F47D20"/>
        </a:solidFill>
        <a:ln>
          <a:solidFill>
            <a:srgbClr val="038CB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t" anchorCtr="0">
          <a:noAutofit/>
        </a:bodyPr>
        <a:lstStyle/>
        <a:p>
          <a:pPr marL="0" marR="0" lvl="0" indent="0" algn="ctr" defTabSz="466725" eaLnBrk="1" fontAlgn="auto" latinLnBrk="0" hangingPunct="1">
            <a:lnSpc>
              <a:spcPct val="100000"/>
            </a:lnSpc>
            <a:spcBef>
              <a:spcPct val="0"/>
            </a:spcBef>
            <a:spcAft>
              <a:spcPts val="0"/>
            </a:spcAft>
            <a:buClrTx/>
            <a:buSzTx/>
            <a:buFontTx/>
            <a:buNone/>
            <a:tabLst/>
            <a:defRPr/>
          </a:pPr>
          <a:endParaRPr lang="en-AU" sz="1050" b="0" kern="1200" dirty="0">
            <a:solidFill>
              <a:schemeClr val="bg1"/>
            </a:solidFill>
          </a:endParaRPr>
        </a:p>
        <a:p>
          <a:pPr marL="0" marR="0" lvl="0" indent="0" algn="ctr" defTabSz="466725" eaLnBrk="1" fontAlgn="auto" latinLnBrk="0" hangingPunct="1">
            <a:lnSpc>
              <a:spcPct val="100000"/>
            </a:lnSpc>
            <a:spcBef>
              <a:spcPct val="0"/>
            </a:spcBef>
            <a:spcAft>
              <a:spcPts val="0"/>
            </a:spcAft>
            <a:buClrTx/>
            <a:buSzTx/>
            <a:buFontTx/>
            <a:buNone/>
            <a:tabLst/>
            <a:defRPr/>
          </a:pPr>
          <a:r>
            <a:rPr lang="en-AU" sz="2800" b="0" kern="1200" dirty="0">
              <a:solidFill>
                <a:schemeClr val="bg1"/>
              </a:solidFill>
            </a:rPr>
            <a:t>Advocacy</a:t>
          </a:r>
        </a:p>
      </dsp:txBody>
      <dsp:txXfrm rot="-10800000">
        <a:off x="2743200" y="3017308"/>
        <a:ext cx="2743199" cy="15086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mhcc.org.au/" TargetMode="External"/><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hyperlink" Target="mailto:askus@mhcc.org.au" TargetMode="External"/><Relationship Id="rId4" Type="http://schemas.openxmlformats.org/officeDocument/2006/relationships/hyperlink" Target="http://www.mhcc.org.au/learning-development"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0AD5C-4293-496D-934E-7F0F417D95F2}"/>
              </a:ext>
            </a:extLst>
          </p:cNvPr>
          <p:cNvSpPr/>
          <p:nvPr userDrawn="1"/>
        </p:nvSpPr>
        <p:spPr>
          <a:xfrm>
            <a:off x="-18000" y="6174000"/>
            <a:ext cx="9180000" cy="684000"/>
          </a:xfrm>
          <a:prstGeom prst="rect">
            <a:avLst/>
          </a:prstGeom>
          <a:solidFill>
            <a:srgbClr val="D1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 name="Group 1">
            <a:extLst>
              <a:ext uri="{FF2B5EF4-FFF2-40B4-BE49-F238E27FC236}">
                <a16:creationId xmlns:a16="http://schemas.microsoft.com/office/drawing/2014/main" id="{BDA56DA3-74F8-4EA7-9EE4-D6727C0182D1}"/>
              </a:ext>
            </a:extLst>
          </p:cNvPr>
          <p:cNvGrpSpPr/>
          <p:nvPr userDrawn="1"/>
        </p:nvGrpSpPr>
        <p:grpSpPr>
          <a:xfrm>
            <a:off x="524546" y="853375"/>
            <a:ext cx="7218324" cy="2145755"/>
            <a:chOff x="645890" y="48366"/>
            <a:chExt cx="7218324" cy="2145755"/>
          </a:xfrm>
        </p:grpSpPr>
        <p:sp>
          <p:nvSpPr>
            <p:cNvPr id="6" name="TextBox 5">
              <a:extLst>
                <a:ext uri="{FF2B5EF4-FFF2-40B4-BE49-F238E27FC236}">
                  <a16:creationId xmlns:a16="http://schemas.microsoft.com/office/drawing/2014/main" id="{3B025A86-E619-44E2-82FC-689D86977218}"/>
                </a:ext>
              </a:extLst>
            </p:cNvPr>
            <p:cNvSpPr txBox="1"/>
            <p:nvPr userDrawn="1"/>
          </p:nvSpPr>
          <p:spPr>
            <a:xfrm>
              <a:off x="1591183" y="1147681"/>
              <a:ext cx="6273031" cy="10464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600" b="1" dirty="0">
                  <a:latin typeface="+mj-lt"/>
                </a:rPr>
                <a:t>Supporting Community Connection:</a:t>
              </a:r>
              <a:endParaRPr lang="en-AU" sz="2600" dirty="0">
                <a:solidFill>
                  <a:srgbClr val="F47B20"/>
                </a:solidFill>
                <a:latin typeface="+mj-lt"/>
              </a:endParaRPr>
            </a:p>
            <a:p>
              <a:pPr algn="ctr"/>
              <a:r>
                <a:rPr lang="en-AU" sz="3600" kern="1200" dirty="0">
                  <a:solidFill>
                    <a:srgbClr val="D11C64"/>
                  </a:solidFill>
                  <a:latin typeface="+mj-lt"/>
                  <a:ea typeface="+mn-ea"/>
                  <a:cs typeface="+mn-cs"/>
                </a:rPr>
                <a:t>Empowerment</a:t>
              </a:r>
            </a:p>
          </p:txBody>
        </p:sp>
        <p:pic>
          <p:nvPicPr>
            <p:cNvPr id="7" name="Graphic 6">
              <a:extLst>
                <a:ext uri="{FF2B5EF4-FFF2-40B4-BE49-F238E27FC236}">
                  <a16:creationId xmlns:a16="http://schemas.microsoft.com/office/drawing/2014/main" id="{97D10268-E171-43F8-A4AD-C1969EF091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5890" y="48366"/>
              <a:ext cx="1800000" cy="1622535"/>
            </a:xfrm>
            <a:prstGeom prst="rect">
              <a:avLst/>
            </a:prstGeom>
          </p:spPr>
        </p:pic>
      </p:grpSp>
      <p:pic>
        <p:nvPicPr>
          <p:cNvPr id="9" name="Graphic 8">
            <a:extLst>
              <a:ext uri="{FF2B5EF4-FFF2-40B4-BE49-F238E27FC236}">
                <a16:creationId xmlns:a16="http://schemas.microsoft.com/office/drawing/2014/main" id="{86423546-C667-4099-A726-069FD07D32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28275" y="3094545"/>
            <a:ext cx="1356158" cy="1851677"/>
          </a:xfrm>
          <a:prstGeom prst="rect">
            <a:avLst/>
          </a:prstGeom>
        </p:spPr>
      </p:pic>
    </p:spTree>
    <p:extLst>
      <p:ext uri="{BB962C8B-B14F-4D97-AF65-F5344CB8AC3E}">
        <p14:creationId xmlns:p14="http://schemas.microsoft.com/office/powerpoint/2010/main" val="234962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20036-CB56-4059-9639-2A0F67B416CB}"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36FB2E-AC87-4A2A-82F6-755C0C1A303B}" type="slidenum">
              <a:rPr lang="en-AU" smtClean="0"/>
              <a:t>‹#›</a:t>
            </a:fld>
            <a:endParaRPr lang="en-AU"/>
          </a:p>
        </p:txBody>
      </p:sp>
    </p:spTree>
    <p:extLst>
      <p:ext uri="{BB962C8B-B14F-4D97-AF65-F5344CB8AC3E}">
        <p14:creationId xmlns:p14="http://schemas.microsoft.com/office/powerpoint/2010/main" val="246732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20036-CB56-4059-9639-2A0F67B416CB}" type="datetimeFigureOut">
              <a:rPr lang="en-AU" smtClean="0"/>
              <a:t>10/06/2020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36FB2E-AC87-4A2A-82F6-755C0C1A303B}" type="slidenum">
              <a:rPr lang="en-AU" smtClean="0"/>
              <a:t>‹#›</a:t>
            </a:fld>
            <a:endParaRPr lang="en-AU"/>
          </a:p>
        </p:txBody>
      </p:sp>
    </p:spTree>
    <p:extLst>
      <p:ext uri="{BB962C8B-B14F-4D97-AF65-F5344CB8AC3E}">
        <p14:creationId xmlns:p14="http://schemas.microsoft.com/office/powerpoint/2010/main" val="108285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20036-CB56-4059-9639-2A0F67B416CB}" type="datetimeFigureOut">
              <a:rPr lang="en-AU" smtClean="0"/>
              <a:t>10/06/2020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D36FB2E-AC87-4A2A-82F6-755C0C1A303B}" type="slidenum">
              <a:rPr lang="en-AU" smtClean="0"/>
              <a:t>‹#›</a:t>
            </a:fld>
            <a:endParaRPr lang="en-AU"/>
          </a:p>
        </p:txBody>
      </p:sp>
    </p:spTree>
    <p:extLst>
      <p:ext uri="{BB962C8B-B14F-4D97-AF65-F5344CB8AC3E}">
        <p14:creationId xmlns:p14="http://schemas.microsoft.com/office/powerpoint/2010/main" val="152981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20036-CB56-4059-9639-2A0F67B416CB}" type="datetimeFigureOut">
              <a:rPr lang="en-AU" smtClean="0"/>
              <a:t>10/06/2020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36FB2E-AC87-4A2A-82F6-755C0C1A303B}" type="slidenum">
              <a:rPr lang="en-AU" smtClean="0"/>
              <a:t>‹#›</a:t>
            </a:fld>
            <a:endParaRPr lang="en-AU"/>
          </a:p>
        </p:txBody>
      </p:sp>
    </p:spTree>
    <p:extLst>
      <p:ext uri="{BB962C8B-B14F-4D97-AF65-F5344CB8AC3E}">
        <p14:creationId xmlns:p14="http://schemas.microsoft.com/office/powerpoint/2010/main" val="1708061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20036-CB56-4059-9639-2A0F67B416CB}" type="datetimeFigureOut">
              <a:rPr lang="en-AU" smtClean="0"/>
              <a:t>10/06/2020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D36FB2E-AC87-4A2A-82F6-755C0C1A303B}" type="slidenum">
              <a:rPr lang="en-AU" smtClean="0"/>
              <a:t>‹#›</a:t>
            </a:fld>
            <a:endParaRPr lang="en-AU"/>
          </a:p>
        </p:txBody>
      </p:sp>
    </p:spTree>
    <p:extLst>
      <p:ext uri="{BB962C8B-B14F-4D97-AF65-F5344CB8AC3E}">
        <p14:creationId xmlns:p14="http://schemas.microsoft.com/office/powerpoint/2010/main" val="65390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20036-CB56-4059-9639-2A0F67B416CB}" type="datetimeFigureOut">
              <a:rPr lang="en-AU" smtClean="0"/>
              <a:t>10/06/2020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36FB2E-AC87-4A2A-82F6-755C0C1A303B}" type="slidenum">
              <a:rPr lang="en-AU" smtClean="0"/>
              <a:t>‹#›</a:t>
            </a:fld>
            <a:endParaRPr lang="en-AU"/>
          </a:p>
        </p:txBody>
      </p:sp>
    </p:spTree>
    <p:extLst>
      <p:ext uri="{BB962C8B-B14F-4D97-AF65-F5344CB8AC3E}">
        <p14:creationId xmlns:p14="http://schemas.microsoft.com/office/powerpoint/2010/main" val="401486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20036-CB56-4059-9639-2A0F67B416CB}" type="datetimeFigureOut">
              <a:rPr lang="en-AU" smtClean="0"/>
              <a:t>10/06/2020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36FB2E-AC87-4A2A-82F6-755C0C1A303B}" type="slidenum">
              <a:rPr lang="en-AU" smtClean="0"/>
              <a:t>‹#›</a:t>
            </a:fld>
            <a:endParaRPr lang="en-AU"/>
          </a:p>
        </p:txBody>
      </p:sp>
    </p:spTree>
    <p:extLst>
      <p:ext uri="{BB962C8B-B14F-4D97-AF65-F5344CB8AC3E}">
        <p14:creationId xmlns:p14="http://schemas.microsoft.com/office/powerpoint/2010/main" val="988532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20036-CB56-4059-9639-2A0F67B416CB}"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36FB2E-AC87-4A2A-82F6-755C0C1A303B}" type="slidenum">
              <a:rPr lang="en-AU" smtClean="0"/>
              <a:t>‹#›</a:t>
            </a:fld>
            <a:endParaRPr lang="en-AU"/>
          </a:p>
        </p:txBody>
      </p:sp>
    </p:spTree>
    <p:extLst>
      <p:ext uri="{BB962C8B-B14F-4D97-AF65-F5344CB8AC3E}">
        <p14:creationId xmlns:p14="http://schemas.microsoft.com/office/powerpoint/2010/main" val="3246114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20036-CB56-4059-9639-2A0F67B416CB}"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36FB2E-AC87-4A2A-82F6-755C0C1A303B}" type="slidenum">
              <a:rPr lang="en-AU" smtClean="0"/>
              <a:t>‹#›</a:t>
            </a:fld>
            <a:endParaRPr lang="en-AU"/>
          </a:p>
        </p:txBody>
      </p:sp>
    </p:spTree>
    <p:extLst>
      <p:ext uri="{BB962C8B-B14F-4D97-AF65-F5344CB8AC3E}">
        <p14:creationId xmlns:p14="http://schemas.microsoft.com/office/powerpoint/2010/main" val="273714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0AD5C-4293-496D-934E-7F0F417D95F2}"/>
              </a:ext>
            </a:extLst>
          </p:cNvPr>
          <p:cNvSpPr/>
          <p:nvPr userDrawn="1"/>
        </p:nvSpPr>
        <p:spPr>
          <a:xfrm>
            <a:off x="0" y="1"/>
            <a:ext cx="9180000" cy="684000"/>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08233614-8588-4A2C-A2CF-F63B599B1DEF}"/>
              </a:ext>
            </a:extLst>
          </p:cNvPr>
          <p:cNvSpPr/>
          <p:nvPr userDrawn="1"/>
        </p:nvSpPr>
        <p:spPr>
          <a:xfrm>
            <a:off x="-36000" y="6174000"/>
            <a:ext cx="9180000" cy="684000"/>
          </a:xfrm>
          <a:prstGeom prst="rect">
            <a:avLst/>
          </a:prstGeom>
          <a:solidFill>
            <a:srgbClr val="D1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a:extLst>
              <a:ext uri="{FF2B5EF4-FFF2-40B4-BE49-F238E27FC236}">
                <a16:creationId xmlns:a16="http://schemas.microsoft.com/office/drawing/2014/main" id="{66D3E212-6BBB-49CE-9665-7D99B6C30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2249" y="6287139"/>
            <a:ext cx="753533" cy="468000"/>
          </a:xfrm>
          <a:prstGeom prst="rect">
            <a:avLst/>
          </a:prstGeom>
        </p:spPr>
      </p:pic>
      <p:sp>
        <p:nvSpPr>
          <p:cNvPr id="18" name="Rectangle 17">
            <a:extLst>
              <a:ext uri="{FF2B5EF4-FFF2-40B4-BE49-F238E27FC236}">
                <a16:creationId xmlns:a16="http://schemas.microsoft.com/office/drawing/2014/main" id="{3F298556-F137-4E09-ABC1-2329D85CCEF8}"/>
              </a:ext>
            </a:extLst>
          </p:cNvPr>
          <p:cNvSpPr/>
          <p:nvPr userDrawn="1"/>
        </p:nvSpPr>
        <p:spPr>
          <a:xfrm>
            <a:off x="-18000" y="0"/>
            <a:ext cx="9180000" cy="684000"/>
          </a:xfrm>
          <a:prstGeom prst="rect">
            <a:avLst/>
          </a:prstGeom>
          <a:solidFill>
            <a:srgbClr val="D1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77D9EC0A-5084-45B8-8714-507A9C23EDC5}"/>
              </a:ext>
            </a:extLst>
          </p:cNvPr>
          <p:cNvSpPr txBox="1"/>
          <p:nvPr userDrawn="1"/>
        </p:nvSpPr>
        <p:spPr>
          <a:xfrm>
            <a:off x="689826" y="158731"/>
            <a:ext cx="6616998" cy="307777"/>
          </a:xfrm>
          <a:prstGeom prst="rect">
            <a:avLst/>
          </a:prstGeom>
          <a:noFill/>
        </p:spPr>
        <p:txBody>
          <a:bodyPr wrap="square" rtlCol="0">
            <a:spAutoFit/>
          </a:bodyPr>
          <a:lstStyle/>
          <a:p>
            <a:r>
              <a:rPr lang="en-AU" sz="1400" dirty="0">
                <a:solidFill>
                  <a:schemeClr val="bg1"/>
                </a:solidFill>
              </a:rPr>
              <a:t>SUPPORTING COMMUNITY CONNECTION</a:t>
            </a:r>
            <a:endParaRPr lang="en-AU" sz="2000" dirty="0">
              <a:solidFill>
                <a:schemeClr val="bg1"/>
              </a:solidFill>
            </a:endParaRPr>
          </a:p>
        </p:txBody>
      </p:sp>
      <p:pic>
        <p:nvPicPr>
          <p:cNvPr id="10" name="Graphic 9">
            <a:extLst>
              <a:ext uri="{FF2B5EF4-FFF2-40B4-BE49-F238E27FC236}">
                <a16:creationId xmlns:a16="http://schemas.microsoft.com/office/drawing/2014/main" id="{362EC117-4A7B-4D94-A508-DA8738C951C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350" y="153763"/>
            <a:ext cx="275727" cy="376473"/>
          </a:xfrm>
          <a:prstGeom prst="rect">
            <a:avLst/>
          </a:prstGeom>
        </p:spPr>
      </p:pic>
    </p:spTree>
    <p:extLst>
      <p:ext uri="{BB962C8B-B14F-4D97-AF65-F5344CB8AC3E}">
        <p14:creationId xmlns:p14="http://schemas.microsoft.com/office/powerpoint/2010/main" val="366560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0AD5C-4293-496D-934E-7F0F417D95F2}"/>
              </a:ext>
            </a:extLst>
          </p:cNvPr>
          <p:cNvSpPr/>
          <p:nvPr userDrawn="1"/>
        </p:nvSpPr>
        <p:spPr>
          <a:xfrm>
            <a:off x="0" y="1"/>
            <a:ext cx="9180000" cy="684000"/>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08233614-8588-4A2C-A2CF-F63B599B1DEF}"/>
              </a:ext>
            </a:extLst>
          </p:cNvPr>
          <p:cNvSpPr/>
          <p:nvPr userDrawn="1"/>
        </p:nvSpPr>
        <p:spPr>
          <a:xfrm>
            <a:off x="0" y="6178859"/>
            <a:ext cx="9180000" cy="684000"/>
          </a:xfrm>
          <a:prstGeom prst="rect">
            <a:avLst/>
          </a:prstGeom>
          <a:solidFill>
            <a:srgbClr val="D1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a:extLst>
              <a:ext uri="{FF2B5EF4-FFF2-40B4-BE49-F238E27FC236}">
                <a16:creationId xmlns:a16="http://schemas.microsoft.com/office/drawing/2014/main" id="{66D3E212-6BBB-49CE-9665-7D99B6C30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2249" y="6287139"/>
            <a:ext cx="753533" cy="468000"/>
          </a:xfrm>
          <a:prstGeom prst="rect">
            <a:avLst/>
          </a:prstGeom>
        </p:spPr>
      </p:pic>
      <p:sp>
        <p:nvSpPr>
          <p:cNvPr id="18" name="Rectangle 17">
            <a:extLst>
              <a:ext uri="{FF2B5EF4-FFF2-40B4-BE49-F238E27FC236}">
                <a16:creationId xmlns:a16="http://schemas.microsoft.com/office/drawing/2014/main" id="{3F298556-F137-4E09-ABC1-2329D85CCEF8}"/>
              </a:ext>
            </a:extLst>
          </p:cNvPr>
          <p:cNvSpPr/>
          <p:nvPr userDrawn="1"/>
        </p:nvSpPr>
        <p:spPr>
          <a:xfrm>
            <a:off x="-18000" y="0"/>
            <a:ext cx="9180000" cy="684000"/>
          </a:xfrm>
          <a:prstGeom prst="rect">
            <a:avLst/>
          </a:prstGeom>
          <a:solidFill>
            <a:srgbClr val="D1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 name="Group 1">
            <a:extLst>
              <a:ext uri="{FF2B5EF4-FFF2-40B4-BE49-F238E27FC236}">
                <a16:creationId xmlns:a16="http://schemas.microsoft.com/office/drawing/2014/main" id="{84692E51-D701-40D6-99D1-5B603E1D8034}"/>
              </a:ext>
            </a:extLst>
          </p:cNvPr>
          <p:cNvGrpSpPr/>
          <p:nvPr userDrawn="1"/>
        </p:nvGrpSpPr>
        <p:grpSpPr>
          <a:xfrm>
            <a:off x="447350" y="153763"/>
            <a:ext cx="6892725" cy="376473"/>
            <a:chOff x="447350" y="153763"/>
            <a:chExt cx="6892725" cy="376473"/>
          </a:xfrm>
        </p:grpSpPr>
        <p:sp>
          <p:nvSpPr>
            <p:cNvPr id="20" name="TextBox 19">
              <a:extLst>
                <a:ext uri="{FF2B5EF4-FFF2-40B4-BE49-F238E27FC236}">
                  <a16:creationId xmlns:a16="http://schemas.microsoft.com/office/drawing/2014/main" id="{77D9EC0A-5084-45B8-8714-507A9C23EDC5}"/>
                </a:ext>
              </a:extLst>
            </p:cNvPr>
            <p:cNvSpPr txBox="1"/>
            <p:nvPr userDrawn="1"/>
          </p:nvSpPr>
          <p:spPr>
            <a:xfrm>
              <a:off x="723077" y="200295"/>
              <a:ext cx="6616998" cy="307777"/>
            </a:xfrm>
            <a:prstGeom prst="rect">
              <a:avLst/>
            </a:prstGeom>
            <a:noFill/>
          </p:spPr>
          <p:txBody>
            <a:bodyPr wrap="square" rtlCol="0">
              <a:spAutoFit/>
            </a:bodyPr>
            <a:lstStyle/>
            <a:p>
              <a:r>
                <a:rPr lang="en-AU" sz="1400" dirty="0">
                  <a:solidFill>
                    <a:schemeClr val="bg1"/>
                  </a:solidFill>
                </a:rPr>
                <a:t>SUPPORTING COMMUNITY CONNECTION: Empowerment</a:t>
              </a:r>
              <a:endParaRPr lang="en-AU" sz="2000" dirty="0">
                <a:solidFill>
                  <a:schemeClr val="bg1"/>
                </a:solidFill>
              </a:endParaRPr>
            </a:p>
          </p:txBody>
        </p:sp>
        <p:pic>
          <p:nvPicPr>
            <p:cNvPr id="10" name="Graphic 9">
              <a:extLst>
                <a:ext uri="{FF2B5EF4-FFF2-40B4-BE49-F238E27FC236}">
                  <a16:creationId xmlns:a16="http://schemas.microsoft.com/office/drawing/2014/main" id="{80B3204D-9357-406C-B759-9B5BAE959F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350" y="153763"/>
              <a:ext cx="275727" cy="376473"/>
            </a:xfrm>
            <a:prstGeom prst="rect">
              <a:avLst/>
            </a:prstGeom>
          </p:spPr>
        </p:pic>
      </p:grpSp>
    </p:spTree>
    <p:extLst>
      <p:ext uri="{BB962C8B-B14F-4D97-AF65-F5344CB8AC3E}">
        <p14:creationId xmlns:p14="http://schemas.microsoft.com/office/powerpoint/2010/main" val="218432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0AD5C-4293-496D-934E-7F0F417D95F2}"/>
              </a:ext>
            </a:extLst>
          </p:cNvPr>
          <p:cNvSpPr/>
          <p:nvPr userDrawn="1"/>
        </p:nvSpPr>
        <p:spPr>
          <a:xfrm>
            <a:off x="-18000" y="0"/>
            <a:ext cx="9180000" cy="684000"/>
          </a:xfrm>
          <a:prstGeom prst="rect">
            <a:avLst/>
          </a:prstGeom>
          <a:solidFill>
            <a:srgbClr val="D1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08233614-8588-4A2C-A2CF-F63B599B1DEF}"/>
              </a:ext>
            </a:extLst>
          </p:cNvPr>
          <p:cNvSpPr/>
          <p:nvPr userDrawn="1"/>
        </p:nvSpPr>
        <p:spPr>
          <a:xfrm>
            <a:off x="0" y="6178859"/>
            <a:ext cx="9180000" cy="684000"/>
          </a:xfrm>
          <a:prstGeom prst="rect">
            <a:avLst/>
          </a:prstGeom>
          <a:solidFill>
            <a:srgbClr val="D1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a:extLst>
              <a:ext uri="{FF2B5EF4-FFF2-40B4-BE49-F238E27FC236}">
                <a16:creationId xmlns:a16="http://schemas.microsoft.com/office/drawing/2014/main" id="{66D3E212-6BBB-49CE-9665-7D99B6C30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5517" y="6278261"/>
            <a:ext cx="720000" cy="447174"/>
          </a:xfrm>
          <a:prstGeom prst="rect">
            <a:avLst/>
          </a:prstGeom>
        </p:spPr>
      </p:pic>
      <p:cxnSp>
        <p:nvCxnSpPr>
          <p:cNvPr id="21" name="Straight Connector 20">
            <a:extLst>
              <a:ext uri="{FF2B5EF4-FFF2-40B4-BE49-F238E27FC236}">
                <a16:creationId xmlns:a16="http://schemas.microsoft.com/office/drawing/2014/main" id="{12BF49BA-096F-4ED7-B1B1-D5419F663394}"/>
              </a:ext>
            </a:extLst>
          </p:cNvPr>
          <p:cNvCxnSpPr/>
          <p:nvPr userDrawn="1"/>
        </p:nvCxnSpPr>
        <p:spPr>
          <a:xfrm>
            <a:off x="253352" y="6677251"/>
            <a:ext cx="7344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B2C5A71-DD0B-4123-A278-159EDD3E992A}"/>
              </a:ext>
            </a:extLst>
          </p:cNvPr>
          <p:cNvGrpSpPr/>
          <p:nvPr userDrawn="1"/>
        </p:nvGrpSpPr>
        <p:grpSpPr>
          <a:xfrm>
            <a:off x="447350" y="153763"/>
            <a:ext cx="6892725" cy="376473"/>
            <a:chOff x="447350" y="153763"/>
            <a:chExt cx="6892725" cy="376473"/>
          </a:xfrm>
        </p:grpSpPr>
        <p:sp>
          <p:nvSpPr>
            <p:cNvPr id="14" name="TextBox 13">
              <a:extLst>
                <a:ext uri="{FF2B5EF4-FFF2-40B4-BE49-F238E27FC236}">
                  <a16:creationId xmlns:a16="http://schemas.microsoft.com/office/drawing/2014/main" id="{30CDB9E3-EE63-4261-8009-55F4EAFB0C0A}"/>
                </a:ext>
              </a:extLst>
            </p:cNvPr>
            <p:cNvSpPr txBox="1"/>
            <p:nvPr userDrawn="1"/>
          </p:nvSpPr>
          <p:spPr>
            <a:xfrm>
              <a:off x="723077" y="200295"/>
              <a:ext cx="6616998" cy="307777"/>
            </a:xfrm>
            <a:prstGeom prst="rect">
              <a:avLst/>
            </a:prstGeom>
            <a:noFill/>
          </p:spPr>
          <p:txBody>
            <a:bodyPr wrap="square" rtlCol="0">
              <a:spAutoFit/>
            </a:bodyPr>
            <a:lstStyle/>
            <a:p>
              <a:r>
                <a:rPr lang="en-AU" sz="1400" dirty="0">
                  <a:solidFill>
                    <a:schemeClr val="bg1"/>
                  </a:solidFill>
                </a:rPr>
                <a:t>SUPPORTING COMMUNITY CONNECTION: Empowerment</a:t>
              </a:r>
              <a:endParaRPr lang="en-AU" sz="2000" dirty="0">
                <a:solidFill>
                  <a:schemeClr val="bg1"/>
                </a:solidFill>
              </a:endParaRPr>
            </a:p>
          </p:txBody>
        </p:sp>
        <p:pic>
          <p:nvPicPr>
            <p:cNvPr id="15" name="Graphic 14">
              <a:extLst>
                <a:ext uri="{FF2B5EF4-FFF2-40B4-BE49-F238E27FC236}">
                  <a16:creationId xmlns:a16="http://schemas.microsoft.com/office/drawing/2014/main" id="{CD05BB29-52A9-458C-9F3D-1BBAB3A8A19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350" y="153763"/>
              <a:ext cx="275727" cy="376473"/>
            </a:xfrm>
            <a:prstGeom prst="rect">
              <a:avLst/>
            </a:prstGeom>
          </p:spPr>
        </p:pic>
      </p:grpSp>
    </p:spTree>
    <p:extLst>
      <p:ext uri="{BB962C8B-B14F-4D97-AF65-F5344CB8AC3E}">
        <p14:creationId xmlns:p14="http://schemas.microsoft.com/office/powerpoint/2010/main" val="15465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0AD5C-4293-496D-934E-7F0F417D95F2}"/>
              </a:ext>
            </a:extLst>
          </p:cNvPr>
          <p:cNvSpPr/>
          <p:nvPr userDrawn="1"/>
        </p:nvSpPr>
        <p:spPr>
          <a:xfrm>
            <a:off x="-18000" y="0"/>
            <a:ext cx="9180000" cy="684000"/>
          </a:xfrm>
          <a:prstGeom prst="rect">
            <a:avLst/>
          </a:prstGeom>
          <a:solidFill>
            <a:srgbClr val="D1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08233614-8588-4A2C-A2CF-F63B599B1DEF}"/>
              </a:ext>
            </a:extLst>
          </p:cNvPr>
          <p:cNvSpPr/>
          <p:nvPr userDrawn="1"/>
        </p:nvSpPr>
        <p:spPr>
          <a:xfrm>
            <a:off x="0" y="6178859"/>
            <a:ext cx="9180000" cy="684000"/>
          </a:xfrm>
          <a:prstGeom prst="rect">
            <a:avLst/>
          </a:prstGeom>
          <a:solidFill>
            <a:srgbClr val="D1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a:extLst>
              <a:ext uri="{FF2B5EF4-FFF2-40B4-BE49-F238E27FC236}">
                <a16:creationId xmlns:a16="http://schemas.microsoft.com/office/drawing/2014/main" id="{66D3E212-6BBB-49CE-9665-7D99B6C30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5517" y="6278261"/>
            <a:ext cx="720000" cy="447174"/>
          </a:xfrm>
          <a:prstGeom prst="rect">
            <a:avLst/>
          </a:prstGeom>
        </p:spPr>
      </p:pic>
      <p:cxnSp>
        <p:nvCxnSpPr>
          <p:cNvPr id="21" name="Straight Connector 20">
            <a:extLst>
              <a:ext uri="{FF2B5EF4-FFF2-40B4-BE49-F238E27FC236}">
                <a16:creationId xmlns:a16="http://schemas.microsoft.com/office/drawing/2014/main" id="{12BF49BA-096F-4ED7-B1B1-D5419F663394}"/>
              </a:ext>
            </a:extLst>
          </p:cNvPr>
          <p:cNvCxnSpPr/>
          <p:nvPr userDrawn="1"/>
        </p:nvCxnSpPr>
        <p:spPr>
          <a:xfrm>
            <a:off x="253352" y="6677251"/>
            <a:ext cx="7344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9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D11C64"/>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FE27A98-9A50-4FF6-9227-9365531B2D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5517" y="6278261"/>
            <a:ext cx="720000" cy="447174"/>
          </a:xfrm>
          <a:prstGeom prst="rect">
            <a:avLst/>
          </a:prstGeom>
        </p:spPr>
      </p:pic>
      <p:grpSp>
        <p:nvGrpSpPr>
          <p:cNvPr id="2" name="Group 1">
            <a:extLst>
              <a:ext uri="{FF2B5EF4-FFF2-40B4-BE49-F238E27FC236}">
                <a16:creationId xmlns:a16="http://schemas.microsoft.com/office/drawing/2014/main" id="{AF1CD377-C4A5-4976-97CE-5609A2A3FE61}"/>
              </a:ext>
            </a:extLst>
          </p:cNvPr>
          <p:cNvGrpSpPr/>
          <p:nvPr userDrawn="1"/>
        </p:nvGrpSpPr>
        <p:grpSpPr>
          <a:xfrm>
            <a:off x="1365324" y="406422"/>
            <a:ext cx="6710193" cy="615003"/>
            <a:chOff x="1575066" y="287151"/>
            <a:chExt cx="6710193" cy="615003"/>
          </a:xfrm>
        </p:grpSpPr>
        <p:sp>
          <p:nvSpPr>
            <p:cNvPr id="8" name="TextBox 7">
              <a:extLst>
                <a:ext uri="{FF2B5EF4-FFF2-40B4-BE49-F238E27FC236}">
                  <a16:creationId xmlns:a16="http://schemas.microsoft.com/office/drawing/2014/main" id="{B152A099-E165-40E1-B4F4-111DBE70A57D}"/>
                </a:ext>
              </a:extLst>
            </p:cNvPr>
            <p:cNvSpPr txBox="1"/>
            <p:nvPr userDrawn="1"/>
          </p:nvSpPr>
          <p:spPr>
            <a:xfrm>
              <a:off x="2025491" y="425376"/>
              <a:ext cx="6259768" cy="338554"/>
            </a:xfrm>
            <a:prstGeom prst="rect">
              <a:avLst/>
            </a:prstGeom>
            <a:noFill/>
          </p:spPr>
          <p:txBody>
            <a:bodyPr wrap="square" rtlCol="0">
              <a:spAutoFit/>
            </a:bodyPr>
            <a:lstStyle/>
            <a:p>
              <a:r>
                <a:rPr lang="en-AU" sz="1600" dirty="0">
                  <a:solidFill>
                    <a:schemeClr val="bg1"/>
                  </a:solidFill>
                </a:rPr>
                <a:t>SUPPORTING COMMUNITY CONNECTION: Empowerment</a:t>
              </a:r>
            </a:p>
          </p:txBody>
        </p:sp>
        <p:pic>
          <p:nvPicPr>
            <p:cNvPr id="6" name="Graphic 5">
              <a:extLst>
                <a:ext uri="{FF2B5EF4-FFF2-40B4-BE49-F238E27FC236}">
                  <a16:creationId xmlns:a16="http://schemas.microsoft.com/office/drawing/2014/main" id="{9A0C1A1D-BDE0-41CA-881F-613A7E6AB6C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75066" y="287151"/>
              <a:ext cx="450425" cy="615003"/>
            </a:xfrm>
            <a:prstGeom prst="rect">
              <a:avLst/>
            </a:prstGeom>
          </p:spPr>
        </p:pic>
      </p:grpSp>
    </p:spTree>
    <p:extLst>
      <p:ext uri="{BB962C8B-B14F-4D97-AF65-F5344CB8AC3E}">
        <p14:creationId xmlns:p14="http://schemas.microsoft.com/office/powerpoint/2010/main" val="143222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11C64"/>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FE27A98-9A50-4FF6-9227-9365531B2D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5517" y="6278261"/>
            <a:ext cx="720000" cy="447174"/>
          </a:xfrm>
          <a:prstGeom prst="rect">
            <a:avLst/>
          </a:prstGeom>
        </p:spPr>
      </p:pic>
      <p:cxnSp>
        <p:nvCxnSpPr>
          <p:cNvPr id="26" name="Straight Connector 25">
            <a:extLst>
              <a:ext uri="{FF2B5EF4-FFF2-40B4-BE49-F238E27FC236}">
                <a16:creationId xmlns:a16="http://schemas.microsoft.com/office/drawing/2014/main" id="{8922C328-E965-4C1B-8653-9B05DFF58853}"/>
              </a:ext>
            </a:extLst>
          </p:cNvPr>
          <p:cNvCxnSpPr/>
          <p:nvPr userDrawn="1"/>
        </p:nvCxnSpPr>
        <p:spPr>
          <a:xfrm>
            <a:off x="253352" y="6677251"/>
            <a:ext cx="7344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28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11C64"/>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9BBA5B5-FDF6-4A71-B96F-7045E60C72BC}"/>
              </a:ext>
            </a:extLst>
          </p:cNvPr>
          <p:cNvGrpSpPr/>
          <p:nvPr userDrawn="1"/>
        </p:nvGrpSpPr>
        <p:grpSpPr>
          <a:xfrm>
            <a:off x="1086604" y="364721"/>
            <a:ext cx="6732253" cy="5932981"/>
            <a:chOff x="1205873" y="576073"/>
            <a:chExt cx="6732253" cy="5932981"/>
          </a:xfrm>
        </p:grpSpPr>
        <p:pic>
          <p:nvPicPr>
            <p:cNvPr id="23" name="Picture 22">
              <a:extLst>
                <a:ext uri="{FF2B5EF4-FFF2-40B4-BE49-F238E27FC236}">
                  <a16:creationId xmlns:a16="http://schemas.microsoft.com/office/drawing/2014/main" id="{F5F46F14-6698-49AC-ABEA-F0D56AD262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43979" y="1115357"/>
              <a:ext cx="1260000" cy="1133265"/>
            </a:xfrm>
            <a:prstGeom prst="rect">
              <a:avLst/>
            </a:prstGeom>
          </p:spPr>
        </p:pic>
        <p:sp>
          <p:nvSpPr>
            <p:cNvPr id="6" name="Rectangle 5">
              <a:extLst>
                <a:ext uri="{FF2B5EF4-FFF2-40B4-BE49-F238E27FC236}">
                  <a16:creationId xmlns:a16="http://schemas.microsoft.com/office/drawing/2014/main" id="{11993E2C-ED46-4D10-B76E-A2D014DF147F}"/>
                </a:ext>
              </a:extLst>
            </p:cNvPr>
            <p:cNvSpPr/>
            <p:nvPr userDrawn="1"/>
          </p:nvSpPr>
          <p:spPr>
            <a:xfrm>
              <a:off x="4002553" y="1887035"/>
              <a:ext cx="1138894" cy="276999"/>
            </a:xfrm>
            <a:prstGeom prst="rect">
              <a:avLst/>
            </a:prstGeom>
          </p:spPr>
          <p:txBody>
            <a:bodyPr wrap="none">
              <a:spAutoFit/>
            </a:bodyPr>
            <a:lstStyle/>
            <a:p>
              <a:r>
                <a:rPr lang="en-AU" sz="1200" kern="1200" dirty="0">
                  <a:solidFill>
                    <a:srgbClr val="4F2683"/>
                  </a:solidFill>
                  <a:latin typeface="Calibri" panose="020F0502020204030204" pitchFamily="34" charset="0"/>
                  <a:ea typeface="+mn-ea"/>
                  <a:cs typeface="Calibri" panose="020F0502020204030204" pitchFamily="34" charset="0"/>
                </a:rPr>
                <a:t>PRODUCED BY</a:t>
              </a:r>
              <a:endParaRPr lang="en-AU" sz="1200" dirty="0"/>
            </a:p>
          </p:txBody>
        </p:sp>
        <p:grpSp>
          <p:nvGrpSpPr>
            <p:cNvPr id="8" name="Group 7">
              <a:extLst>
                <a:ext uri="{FF2B5EF4-FFF2-40B4-BE49-F238E27FC236}">
                  <a16:creationId xmlns:a16="http://schemas.microsoft.com/office/drawing/2014/main" id="{79BA191F-6442-4790-9D73-97190AF00252}"/>
                </a:ext>
              </a:extLst>
            </p:cNvPr>
            <p:cNvGrpSpPr/>
            <p:nvPr userDrawn="1"/>
          </p:nvGrpSpPr>
          <p:grpSpPr>
            <a:xfrm>
              <a:off x="1205873" y="576073"/>
              <a:ext cx="6732253" cy="5932981"/>
              <a:chOff x="1205873" y="576073"/>
              <a:chExt cx="6732253" cy="5932981"/>
            </a:xfrm>
          </p:grpSpPr>
          <p:grpSp>
            <p:nvGrpSpPr>
              <p:cNvPr id="10" name="Group 9">
                <a:extLst>
                  <a:ext uri="{FF2B5EF4-FFF2-40B4-BE49-F238E27FC236}">
                    <a16:creationId xmlns:a16="http://schemas.microsoft.com/office/drawing/2014/main" id="{CCFAF167-FBAE-487D-9B01-8BE4EA618588}"/>
                  </a:ext>
                </a:extLst>
              </p:cNvPr>
              <p:cNvGrpSpPr/>
              <p:nvPr userDrawn="1"/>
            </p:nvGrpSpPr>
            <p:grpSpPr>
              <a:xfrm>
                <a:off x="1205873" y="576073"/>
                <a:ext cx="6732253" cy="5932981"/>
                <a:chOff x="1817219" y="1235335"/>
                <a:chExt cx="6732253" cy="5219780"/>
              </a:xfrm>
            </p:grpSpPr>
            <p:sp>
              <p:nvSpPr>
                <p:cNvPr id="17" name="TextBox 16">
                  <a:extLst>
                    <a:ext uri="{FF2B5EF4-FFF2-40B4-BE49-F238E27FC236}">
                      <a16:creationId xmlns:a16="http://schemas.microsoft.com/office/drawing/2014/main" id="{C2DF3F6A-3DA3-4B5D-8E64-55F3CA2FA0C1}"/>
                    </a:ext>
                  </a:extLst>
                </p:cNvPr>
                <p:cNvSpPr txBox="1"/>
                <p:nvPr/>
              </p:nvSpPr>
              <p:spPr>
                <a:xfrm>
                  <a:off x="1931162" y="1235335"/>
                  <a:ext cx="5884163" cy="460324"/>
                </a:xfrm>
                <a:prstGeom prst="rect">
                  <a:avLst/>
                </a:prstGeom>
                <a:noFill/>
              </p:spPr>
              <p:txBody>
                <a:bodyPr wrap="square" rtlCol="0">
                  <a:spAutoFit/>
                </a:bodyPr>
                <a:lstStyle/>
                <a:p>
                  <a:pPr algn="ctr"/>
                  <a:r>
                    <a:rPr lang="en-AU" sz="2800" dirty="0">
                      <a:solidFill>
                        <a:srgbClr val="4F2683"/>
                      </a:solidFill>
                      <a:latin typeface="+mj-lt"/>
                      <a:cs typeface="Calibri" panose="020F0502020204030204" pitchFamily="34" charset="0"/>
                    </a:rPr>
                    <a:t>Thank you for your participation</a:t>
                  </a:r>
                </a:p>
              </p:txBody>
            </p:sp>
            <p:sp>
              <p:nvSpPr>
                <p:cNvPr id="12" name="TextBox 11">
                  <a:extLst>
                    <a:ext uri="{FF2B5EF4-FFF2-40B4-BE49-F238E27FC236}">
                      <a16:creationId xmlns:a16="http://schemas.microsoft.com/office/drawing/2014/main" id="{278C13A2-751B-4D6B-B997-A33534B09BB0}"/>
                    </a:ext>
                  </a:extLst>
                </p:cNvPr>
                <p:cNvSpPr txBox="1"/>
                <p:nvPr/>
              </p:nvSpPr>
              <p:spPr>
                <a:xfrm>
                  <a:off x="1817219" y="3341158"/>
                  <a:ext cx="6732253" cy="3113957"/>
                </a:xfrm>
                <a:prstGeom prst="rect">
                  <a:avLst/>
                </a:prstGeom>
                <a:noFill/>
              </p:spPr>
              <p:txBody>
                <a:bodyPr wrap="square" rtlCol="0">
                  <a:spAutoFit/>
                </a:bodyPr>
                <a:lstStyle/>
                <a:p>
                  <a:pPr algn="ctr"/>
                  <a:endParaRPr lang="en-US" sz="1600" dirty="0">
                    <a:solidFill>
                      <a:schemeClr val="bg1"/>
                    </a:solidFill>
                    <a:latin typeface="+mj-lt"/>
                    <a:cs typeface="Calibri" panose="020F0502020204030204" pitchFamily="34" charset="0"/>
                  </a:endParaRPr>
                </a:p>
                <a:p>
                  <a:pPr algn="ctr"/>
                  <a:endParaRPr lang="en-US" sz="1600" dirty="0">
                    <a:solidFill>
                      <a:schemeClr val="bg1"/>
                    </a:solidFill>
                    <a:latin typeface="+mj-lt"/>
                    <a:cs typeface="Calibri" panose="020F0502020204030204" pitchFamily="34" charset="0"/>
                  </a:endParaRPr>
                </a:p>
                <a:p>
                  <a:pPr algn="ctr"/>
                  <a:r>
                    <a:rPr lang="en-US" sz="1600" dirty="0">
                      <a:solidFill>
                        <a:schemeClr val="bg1"/>
                      </a:solidFill>
                      <a:latin typeface="+mj-lt"/>
                      <a:cs typeface="Calibri" panose="020F0502020204030204" pitchFamily="34" charset="0"/>
                    </a:rPr>
                    <a:t>Empowering community managed mental health in NSW </a:t>
                  </a:r>
                  <a:br>
                    <a:rPr lang="en-US" sz="1600" dirty="0">
                      <a:solidFill>
                        <a:schemeClr val="bg1"/>
                      </a:solidFill>
                      <a:latin typeface="+mj-lt"/>
                      <a:cs typeface="Calibri" panose="020F0502020204030204" pitchFamily="34" charset="0"/>
                    </a:rPr>
                  </a:br>
                  <a:r>
                    <a:rPr lang="en-US" sz="1600" dirty="0">
                      <a:solidFill>
                        <a:schemeClr val="bg1"/>
                      </a:solidFill>
                      <a:latin typeface="+mj-lt"/>
                      <a:cs typeface="Calibri" panose="020F0502020204030204" pitchFamily="34" charset="0"/>
                    </a:rPr>
                    <a:t>through leadership, advocacy and support.</a:t>
                  </a:r>
                  <a:endParaRPr lang="en-AU" sz="1600" dirty="0">
                    <a:solidFill>
                      <a:schemeClr val="bg1"/>
                    </a:solidFill>
                    <a:latin typeface="+mj-lt"/>
                    <a:cs typeface="Calibri" panose="020F0502020204030204" pitchFamily="34" charset="0"/>
                  </a:endParaRPr>
                </a:p>
                <a:p>
                  <a:pPr algn="ctr"/>
                  <a:endParaRPr lang="en-AU" sz="1600" dirty="0">
                    <a:solidFill>
                      <a:schemeClr val="bg1"/>
                    </a:solidFill>
                    <a:latin typeface="+mj-lt"/>
                    <a:cs typeface="Calibri" panose="020F0502020204030204" pitchFamily="34" charset="0"/>
                  </a:endParaRPr>
                </a:p>
                <a:p>
                  <a:pPr algn="ctr"/>
                  <a:r>
                    <a:rPr lang="en-AU" sz="1600" dirty="0">
                      <a:solidFill>
                        <a:schemeClr val="bg1"/>
                      </a:solidFill>
                      <a:latin typeface="+mj-lt"/>
                      <a:cs typeface="Calibri" panose="020F0502020204030204" pitchFamily="34" charset="0"/>
                    </a:rPr>
                    <a:t>See our work &amp; browse our free mental health resources </a:t>
                  </a:r>
                  <a:br>
                    <a:rPr lang="en-AU" sz="1600" dirty="0">
                      <a:solidFill>
                        <a:schemeClr val="bg1"/>
                      </a:solidFill>
                      <a:latin typeface="+mj-lt"/>
                      <a:cs typeface="Calibri" panose="020F0502020204030204" pitchFamily="34" charset="0"/>
                    </a:rPr>
                  </a:br>
                  <a:r>
                    <a:rPr lang="en-AU" sz="1600" dirty="0">
                      <a:solidFill>
                        <a:srgbClr val="4F2683"/>
                      </a:solidFill>
                      <a:latin typeface="+mj-lt"/>
                      <a:cs typeface="Calibri" panose="020F0502020204030204" pitchFamily="34" charset="0"/>
                      <a:hlinkClick r:id="rId3">
                        <a:extLst>
                          <a:ext uri="{A12FA001-AC4F-418D-AE19-62706E023703}">
                            <ahyp:hlinkClr xmlns:ahyp="http://schemas.microsoft.com/office/drawing/2018/hyperlinkcolor" val="tx"/>
                          </a:ext>
                        </a:extLst>
                      </a:hlinkClick>
                    </a:rPr>
                    <a:t>www.mhcc.org.au</a:t>
                  </a:r>
                  <a:r>
                    <a:rPr lang="en-AU" sz="1600" dirty="0">
                      <a:solidFill>
                        <a:srgbClr val="4F2683"/>
                      </a:solidFill>
                      <a:latin typeface="+mj-lt"/>
                      <a:cs typeface="Calibri" panose="020F0502020204030204" pitchFamily="34" charset="0"/>
                    </a:rPr>
                    <a:t> </a:t>
                  </a:r>
                </a:p>
                <a:p>
                  <a:pPr algn="ctr"/>
                  <a:endParaRPr lang="en-AU" sz="1600" dirty="0">
                    <a:solidFill>
                      <a:srgbClr val="4F2683"/>
                    </a:solidFill>
                    <a:latin typeface="+mj-lt"/>
                    <a:cs typeface="Calibri" panose="020F0502020204030204" pitchFamily="34" charset="0"/>
                  </a:endParaRPr>
                </a:p>
                <a:p>
                  <a:pPr algn="ctr"/>
                  <a:r>
                    <a:rPr lang="en-AU" sz="1600" dirty="0">
                      <a:solidFill>
                        <a:schemeClr val="bg1"/>
                      </a:solidFill>
                      <a:latin typeface="+mj-lt"/>
                      <a:cs typeface="Calibri" panose="020F0502020204030204" pitchFamily="34" charset="0"/>
                    </a:rPr>
                    <a:t>Did you know MHCC offers a broad range of mental health training &amp;  </a:t>
                  </a:r>
                  <a:br>
                    <a:rPr lang="en-AU" sz="1600" dirty="0">
                      <a:solidFill>
                        <a:schemeClr val="bg1"/>
                      </a:solidFill>
                      <a:latin typeface="+mj-lt"/>
                      <a:cs typeface="Calibri" panose="020F0502020204030204" pitchFamily="34" charset="0"/>
                    </a:rPr>
                  </a:br>
                  <a:r>
                    <a:rPr lang="en-AU" sz="1600" dirty="0">
                      <a:solidFill>
                        <a:schemeClr val="bg1"/>
                      </a:solidFill>
                      <a:latin typeface="+mj-lt"/>
                      <a:cs typeface="Calibri" panose="020F0502020204030204" pitchFamily="34" charset="0"/>
                    </a:rPr>
                    <a:t>nationally recognised qualifications</a:t>
                  </a:r>
                </a:p>
                <a:p>
                  <a:pPr algn="ctr"/>
                  <a:r>
                    <a:rPr lang="en-AU" sz="1600" dirty="0">
                      <a:solidFill>
                        <a:srgbClr val="4F2683"/>
                      </a:solidFill>
                      <a:latin typeface="+mj-lt"/>
                      <a:cs typeface="Calibri" panose="020F0502020204030204" pitchFamily="34" charset="0"/>
                      <a:hlinkClick r:id="rId4">
                        <a:extLst>
                          <a:ext uri="{A12FA001-AC4F-418D-AE19-62706E023703}">
                            <ahyp:hlinkClr xmlns:ahyp="http://schemas.microsoft.com/office/drawing/2018/hyperlinkcolor" val="tx"/>
                          </a:ext>
                        </a:extLst>
                      </a:hlinkClick>
                    </a:rPr>
                    <a:t>www.mhcc.org.au/learning-development</a:t>
                  </a:r>
                  <a:r>
                    <a:rPr lang="en-AU" sz="1600" dirty="0">
                      <a:solidFill>
                        <a:srgbClr val="4F2683"/>
                      </a:solidFill>
                      <a:latin typeface="+mj-lt"/>
                      <a:cs typeface="Calibri" panose="020F0502020204030204" pitchFamily="34" charset="0"/>
                    </a:rPr>
                    <a:t> </a:t>
                  </a:r>
                </a:p>
                <a:p>
                  <a:pPr algn="ctr"/>
                  <a:endParaRPr lang="en-AU" sz="1600" dirty="0">
                    <a:solidFill>
                      <a:srgbClr val="4F2683"/>
                    </a:solidFill>
                    <a:latin typeface="+mj-lt"/>
                    <a:cs typeface="Calibri" panose="020F0502020204030204" pitchFamily="34" charset="0"/>
                  </a:endParaRPr>
                </a:p>
                <a:p>
                  <a:pPr algn="ctr"/>
                  <a:r>
                    <a:rPr lang="en-AU" sz="1600" dirty="0">
                      <a:solidFill>
                        <a:schemeClr val="bg1"/>
                      </a:solidFill>
                      <a:latin typeface="+mj-lt"/>
                      <a:cs typeface="Calibri" panose="020F0502020204030204" pitchFamily="34" charset="0"/>
                    </a:rPr>
                    <a:t>Got a question? Let’s connect</a:t>
                  </a:r>
                  <a:br>
                    <a:rPr lang="en-AU" sz="1600" dirty="0">
                      <a:solidFill>
                        <a:schemeClr val="bg1"/>
                      </a:solidFill>
                      <a:latin typeface="+mj-lt"/>
                      <a:cs typeface="Calibri" panose="020F0502020204030204" pitchFamily="34" charset="0"/>
                    </a:rPr>
                  </a:br>
                  <a:r>
                    <a:rPr lang="en-AU" sz="1600" dirty="0">
                      <a:solidFill>
                        <a:srgbClr val="4F2683"/>
                      </a:solidFill>
                      <a:latin typeface="+mj-lt"/>
                      <a:cs typeface="Calibri" panose="020F0502020204030204" pitchFamily="34" charset="0"/>
                      <a:hlinkClick r:id="rId5">
                        <a:extLst>
                          <a:ext uri="{A12FA001-AC4F-418D-AE19-62706E023703}">
                            <ahyp:hlinkClr xmlns:ahyp="http://schemas.microsoft.com/office/drawing/2018/hyperlinkcolor" val="tx"/>
                          </a:ext>
                        </a:extLst>
                      </a:hlinkClick>
                    </a:rPr>
                    <a:t>askus@mhcc.org.au</a:t>
                  </a:r>
                  <a:endParaRPr lang="en-AU" sz="1600" dirty="0">
                    <a:solidFill>
                      <a:srgbClr val="4F2683"/>
                    </a:solidFill>
                    <a:latin typeface="+mj-lt"/>
                    <a:cs typeface="Calibri" panose="020F0502020204030204" pitchFamily="34" charset="0"/>
                  </a:endParaRPr>
                </a:p>
              </p:txBody>
            </p:sp>
          </p:grpSp>
          <p:sp>
            <p:nvSpPr>
              <p:cNvPr id="24" name="TextBox 23">
                <a:extLst>
                  <a:ext uri="{FF2B5EF4-FFF2-40B4-BE49-F238E27FC236}">
                    <a16:creationId xmlns:a16="http://schemas.microsoft.com/office/drawing/2014/main" id="{A78D9BB7-FF65-457E-BFB6-AB181A3D5AD6}"/>
                  </a:ext>
                </a:extLst>
              </p:cNvPr>
              <p:cNvSpPr txBox="1"/>
              <p:nvPr userDrawn="1"/>
            </p:nvSpPr>
            <p:spPr>
              <a:xfrm>
                <a:off x="2294379" y="1522520"/>
                <a:ext cx="4072981" cy="276999"/>
              </a:xfrm>
              <a:prstGeom prst="rect">
                <a:avLst/>
              </a:prstGeom>
              <a:noFill/>
            </p:spPr>
            <p:txBody>
              <a:bodyPr wrap="square" rtlCol="0">
                <a:spAutoFit/>
              </a:bodyPr>
              <a:lstStyle/>
              <a:p>
                <a:pPr algn="ctr"/>
                <a:r>
                  <a:rPr lang="en-AU" sz="1200" dirty="0">
                    <a:solidFill>
                      <a:schemeClr val="bg1"/>
                    </a:solidFill>
                  </a:rPr>
                  <a:t>SUPPORTING COMMUNITY CONNECTION</a:t>
                </a:r>
              </a:p>
            </p:txBody>
          </p:sp>
        </p:grpSp>
      </p:grpSp>
      <p:pic>
        <p:nvPicPr>
          <p:cNvPr id="5" name="Picture 4" descr="A picture containing drawing&#10;&#10;Description automatically generated">
            <a:extLst>
              <a:ext uri="{FF2B5EF4-FFF2-40B4-BE49-F238E27FC236}">
                <a16:creationId xmlns:a16="http://schemas.microsoft.com/office/drawing/2014/main" id="{6B6F4B97-B33F-46A2-AE75-CEE21031DB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821531" y="1952682"/>
            <a:ext cx="1200647" cy="1164628"/>
          </a:xfrm>
          <a:prstGeom prst="rect">
            <a:avLst/>
          </a:prstGeom>
        </p:spPr>
      </p:pic>
    </p:spTree>
    <p:extLst>
      <p:ext uri="{BB962C8B-B14F-4D97-AF65-F5344CB8AC3E}">
        <p14:creationId xmlns:p14="http://schemas.microsoft.com/office/powerpoint/2010/main" val="392601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ED5345-B20A-4058-85A4-A46ED64172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2360" y="6021288"/>
            <a:ext cx="927247" cy="575891"/>
          </a:xfrm>
          <a:prstGeom prst="rect">
            <a:avLst/>
          </a:prstGeom>
        </p:spPr>
      </p:pic>
      <p:cxnSp>
        <p:nvCxnSpPr>
          <p:cNvPr id="20" name="Straight Connector 19">
            <a:extLst>
              <a:ext uri="{FF2B5EF4-FFF2-40B4-BE49-F238E27FC236}">
                <a16:creationId xmlns:a16="http://schemas.microsoft.com/office/drawing/2014/main" id="{AB0C8E9C-6CD6-4AC5-B4AC-1D735F2364B5}"/>
              </a:ext>
            </a:extLst>
          </p:cNvPr>
          <p:cNvCxnSpPr/>
          <p:nvPr userDrawn="1"/>
        </p:nvCxnSpPr>
        <p:spPr>
          <a:xfrm>
            <a:off x="323528" y="6597352"/>
            <a:ext cx="7344816" cy="0"/>
          </a:xfrm>
          <a:prstGeom prst="line">
            <a:avLst/>
          </a:prstGeom>
          <a:ln>
            <a:solidFill>
              <a:srgbClr val="4F26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0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20036-CB56-4059-9639-2A0F67B416CB}" type="datetimeFigureOut">
              <a:rPr lang="en-AU" smtClean="0"/>
              <a:t>10/06/2020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6FB2E-AC87-4A2A-82F6-755C0C1A303B}" type="slidenum">
              <a:rPr lang="en-AU" smtClean="0"/>
              <a:t>‹#›</a:t>
            </a:fld>
            <a:endParaRPr lang="en-AU"/>
          </a:p>
        </p:txBody>
      </p:sp>
    </p:spTree>
    <p:extLst>
      <p:ext uri="{BB962C8B-B14F-4D97-AF65-F5344CB8AC3E}">
        <p14:creationId xmlns:p14="http://schemas.microsoft.com/office/powerpoint/2010/main" val="934479436"/>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73" r:id="rId3"/>
    <p:sldLayoutId id="2147483678" r:id="rId4"/>
    <p:sldLayoutId id="2147483662" r:id="rId5"/>
    <p:sldLayoutId id="2147483675" r:id="rId6"/>
    <p:sldLayoutId id="2147483661" r:id="rId7"/>
    <p:sldLayoutId id="2147483672" r:id="rId8"/>
    <p:sldLayoutId id="2147483674"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5.xml"/><Relationship Id="rId1" Type="http://schemas.openxmlformats.org/officeDocument/2006/relationships/video" Target="https://www.youtube.com/embed/RhyUmXikwIY?feature=oembed" TargetMode="Externa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emf"/><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825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12213611-CF4E-424D-B4F8-55227B4931E0}"/>
              </a:ext>
            </a:extLst>
          </p:cNvPr>
          <p:cNvSpPr txBox="1">
            <a:spLocks/>
          </p:cNvSpPr>
          <p:nvPr/>
        </p:nvSpPr>
        <p:spPr>
          <a:xfrm>
            <a:off x="362039" y="6316596"/>
            <a:ext cx="374441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rPr>
              <a:t>EMPOWERMENT</a:t>
            </a:r>
          </a:p>
        </p:txBody>
      </p:sp>
      <p:sp>
        <p:nvSpPr>
          <p:cNvPr id="9" name="TextBox 8">
            <a:extLst>
              <a:ext uri="{FF2B5EF4-FFF2-40B4-BE49-F238E27FC236}">
                <a16:creationId xmlns:a16="http://schemas.microsoft.com/office/drawing/2014/main" id="{3FFC15F5-A90A-40C7-8A76-333926D920C3}"/>
              </a:ext>
            </a:extLst>
          </p:cNvPr>
          <p:cNvSpPr txBox="1"/>
          <p:nvPr/>
        </p:nvSpPr>
        <p:spPr>
          <a:xfrm>
            <a:off x="285839" y="38837"/>
            <a:ext cx="8826955" cy="523220"/>
          </a:xfrm>
          <a:prstGeom prst="rect">
            <a:avLst/>
          </a:prstGeom>
          <a:noFill/>
        </p:spPr>
        <p:txBody>
          <a:bodyPr wrap="square" rtlCol="0">
            <a:spAutoFit/>
          </a:bodyPr>
          <a:lstStyle/>
          <a:p>
            <a:r>
              <a:rPr lang="en-AU" sz="2800" dirty="0">
                <a:solidFill>
                  <a:schemeClr val="bg1"/>
                </a:solidFill>
                <a:latin typeface="Arial" panose="020B0604020202020204" pitchFamily="34" charset="0"/>
                <a:ea typeface="+mj-ea"/>
                <a:cs typeface="Arial" panose="020B0604020202020204" pitchFamily="34" charset="0"/>
              </a:rPr>
              <a:t>Self-directed care</a:t>
            </a:r>
          </a:p>
        </p:txBody>
      </p:sp>
      <p:sp>
        <p:nvSpPr>
          <p:cNvPr id="10" name="TextBox 9">
            <a:extLst>
              <a:ext uri="{FF2B5EF4-FFF2-40B4-BE49-F238E27FC236}">
                <a16:creationId xmlns:a16="http://schemas.microsoft.com/office/drawing/2014/main" id="{C7DC8FA1-8D4F-494B-BB59-604B3597F4CE}"/>
              </a:ext>
            </a:extLst>
          </p:cNvPr>
          <p:cNvSpPr txBox="1"/>
          <p:nvPr/>
        </p:nvSpPr>
        <p:spPr>
          <a:xfrm>
            <a:off x="1179945" y="1148369"/>
            <a:ext cx="6504224" cy="4031873"/>
          </a:xfrm>
          <a:prstGeom prst="rect">
            <a:avLst/>
          </a:prstGeom>
          <a:noFill/>
        </p:spPr>
        <p:txBody>
          <a:bodyPr wrap="square" rtlCol="0">
            <a:spAutoFit/>
          </a:bodyPr>
          <a:lstStyle/>
          <a:p>
            <a:pPr marL="342900" indent="-342900">
              <a:spcAft>
                <a:spcPts val="600"/>
              </a:spcAft>
              <a:buClr>
                <a:srgbClr val="D11C64"/>
              </a:buClr>
              <a:buFontTx/>
              <a:buChar char="—"/>
            </a:pPr>
            <a:r>
              <a:rPr lang="en-US" sz="2400" dirty="0">
                <a:latin typeface="+mj-lt"/>
              </a:rPr>
              <a:t>hope and personal control </a:t>
            </a:r>
          </a:p>
          <a:p>
            <a:pPr marL="342900" indent="-342900">
              <a:spcAft>
                <a:spcPts val="600"/>
              </a:spcAft>
              <a:buClr>
                <a:srgbClr val="D11C64"/>
              </a:buClr>
              <a:buFontTx/>
              <a:buChar char="—"/>
            </a:pPr>
            <a:r>
              <a:rPr lang="en-US" sz="2400" dirty="0">
                <a:latin typeface="+mj-lt"/>
              </a:rPr>
              <a:t>self-belief</a:t>
            </a:r>
          </a:p>
          <a:p>
            <a:pPr marL="342900" indent="-342900">
              <a:spcAft>
                <a:spcPts val="600"/>
              </a:spcAft>
              <a:buClr>
                <a:srgbClr val="D11C64"/>
              </a:buClr>
              <a:buFontTx/>
              <a:buChar char="—"/>
            </a:pPr>
            <a:r>
              <a:rPr lang="en-US" sz="2400" dirty="0">
                <a:latin typeface="+mj-lt"/>
              </a:rPr>
              <a:t>own agency and purpose</a:t>
            </a:r>
          </a:p>
          <a:p>
            <a:pPr marL="342900" indent="-342900">
              <a:spcAft>
                <a:spcPts val="600"/>
              </a:spcAft>
              <a:buClr>
                <a:srgbClr val="D11C64"/>
              </a:buClr>
              <a:buFontTx/>
              <a:buChar char="—"/>
            </a:pPr>
            <a:r>
              <a:rPr lang="en-US" sz="2400" dirty="0">
                <a:latin typeface="+mj-lt"/>
              </a:rPr>
              <a:t>the person’s own efforts</a:t>
            </a:r>
          </a:p>
          <a:p>
            <a:pPr marL="342900" indent="-342900">
              <a:spcAft>
                <a:spcPts val="600"/>
              </a:spcAft>
              <a:buClr>
                <a:srgbClr val="D11C64"/>
              </a:buClr>
              <a:buFontTx/>
              <a:buChar char="—"/>
            </a:pPr>
            <a:r>
              <a:rPr lang="en-US" sz="2400" dirty="0">
                <a:latin typeface="+mj-lt"/>
              </a:rPr>
              <a:t>other people important in the person’s life</a:t>
            </a:r>
          </a:p>
          <a:p>
            <a:pPr marL="342900" indent="-342900">
              <a:spcAft>
                <a:spcPts val="600"/>
              </a:spcAft>
              <a:buClr>
                <a:srgbClr val="D11C64"/>
              </a:buClr>
              <a:buFontTx/>
              <a:buChar char="—"/>
            </a:pPr>
            <a:r>
              <a:rPr lang="en-US" sz="2400" dirty="0">
                <a:latin typeface="+mj-lt"/>
              </a:rPr>
              <a:t>positive risk-taking</a:t>
            </a:r>
          </a:p>
          <a:p>
            <a:pPr marL="342900" indent="-342900">
              <a:spcAft>
                <a:spcPts val="600"/>
              </a:spcAft>
              <a:buClr>
                <a:srgbClr val="D11C64"/>
              </a:buClr>
              <a:buFontTx/>
              <a:buChar char="—"/>
            </a:pPr>
            <a:r>
              <a:rPr lang="en-US" sz="2400" dirty="0">
                <a:latin typeface="+mj-lt"/>
              </a:rPr>
              <a:t>offering tools</a:t>
            </a:r>
          </a:p>
          <a:p>
            <a:pPr marL="342900" indent="-342900">
              <a:spcAft>
                <a:spcPts val="600"/>
              </a:spcAft>
              <a:buClr>
                <a:srgbClr val="D11C64"/>
              </a:buClr>
              <a:buFontTx/>
              <a:buChar char="—"/>
            </a:pPr>
            <a:r>
              <a:rPr lang="en-US" sz="2400" dirty="0">
                <a:latin typeface="+mj-lt"/>
              </a:rPr>
              <a:t>self-determination and self-advocacy</a:t>
            </a:r>
          </a:p>
          <a:p>
            <a:pPr marL="342900" indent="-342900">
              <a:spcAft>
                <a:spcPts val="600"/>
              </a:spcAft>
              <a:buClr>
                <a:srgbClr val="D11C64"/>
              </a:buClr>
              <a:buFontTx/>
              <a:buChar char="—"/>
            </a:pPr>
            <a:r>
              <a:rPr lang="en-US" sz="2400" dirty="0">
                <a:latin typeface="+mj-lt"/>
              </a:rPr>
              <a:t>choice and control</a:t>
            </a:r>
          </a:p>
        </p:txBody>
      </p:sp>
    </p:spTree>
    <p:extLst>
      <p:ext uri="{BB962C8B-B14F-4D97-AF65-F5344CB8AC3E}">
        <p14:creationId xmlns:p14="http://schemas.microsoft.com/office/powerpoint/2010/main" val="389397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13DB80-EF9D-4A9E-BA38-59DDC423BE27}"/>
              </a:ext>
            </a:extLst>
          </p:cNvPr>
          <p:cNvSpPr txBox="1"/>
          <p:nvPr/>
        </p:nvSpPr>
        <p:spPr>
          <a:xfrm>
            <a:off x="992970" y="2001831"/>
            <a:ext cx="6909326" cy="2846933"/>
          </a:xfrm>
          <a:prstGeom prst="rect">
            <a:avLst/>
          </a:prstGeom>
          <a:noFill/>
        </p:spPr>
        <p:txBody>
          <a:bodyPr wrap="square" rtlCol="0">
            <a:spAutoFit/>
          </a:bodyPr>
          <a:lstStyle/>
          <a:p>
            <a:pPr marL="342900" indent="-342900">
              <a:spcAft>
                <a:spcPts val="600"/>
              </a:spcAft>
              <a:buClr>
                <a:srgbClr val="D11C64"/>
              </a:buClr>
              <a:buFontTx/>
              <a:buChar char="—"/>
            </a:pPr>
            <a:r>
              <a:rPr lang="en-US" dirty="0">
                <a:latin typeface="+mj-lt"/>
              </a:rPr>
              <a:t>freedom to plan and be in control of your life</a:t>
            </a:r>
          </a:p>
          <a:p>
            <a:pPr marL="342900" indent="-342900">
              <a:spcAft>
                <a:spcPts val="600"/>
              </a:spcAft>
              <a:buClr>
                <a:srgbClr val="D11C64"/>
              </a:buClr>
              <a:buFontTx/>
              <a:buChar char="—"/>
            </a:pPr>
            <a:r>
              <a:rPr lang="en-US" dirty="0">
                <a:latin typeface="+mj-lt"/>
              </a:rPr>
              <a:t>information to make choices</a:t>
            </a:r>
          </a:p>
          <a:p>
            <a:pPr marL="342900" indent="-342900">
              <a:spcAft>
                <a:spcPts val="600"/>
              </a:spcAft>
              <a:buClr>
                <a:srgbClr val="D11C64"/>
              </a:buClr>
              <a:buFontTx/>
              <a:buChar char="—"/>
            </a:pPr>
            <a:r>
              <a:rPr lang="en-US" dirty="0">
                <a:latin typeface="+mj-lt"/>
              </a:rPr>
              <a:t>knowing more about yourself and what you want</a:t>
            </a:r>
          </a:p>
          <a:p>
            <a:pPr marL="342900" indent="-342900">
              <a:spcAft>
                <a:spcPts val="600"/>
              </a:spcAft>
              <a:buClr>
                <a:srgbClr val="D11C64"/>
              </a:buClr>
              <a:buFontTx/>
              <a:buChar char="—"/>
            </a:pPr>
            <a:r>
              <a:rPr lang="en-US" dirty="0">
                <a:latin typeface="+mj-lt"/>
              </a:rPr>
              <a:t>dreams and goals and going after them</a:t>
            </a:r>
          </a:p>
          <a:p>
            <a:pPr marL="342900" indent="-342900">
              <a:spcAft>
                <a:spcPts val="600"/>
              </a:spcAft>
              <a:buClr>
                <a:srgbClr val="D11C64"/>
              </a:buClr>
              <a:buFontTx/>
              <a:buChar char="—"/>
            </a:pPr>
            <a:r>
              <a:rPr lang="en-US" dirty="0">
                <a:latin typeface="+mj-lt"/>
              </a:rPr>
              <a:t>authority and control over your resources</a:t>
            </a:r>
          </a:p>
          <a:p>
            <a:pPr marL="342900" indent="-342900">
              <a:spcAft>
                <a:spcPts val="600"/>
              </a:spcAft>
              <a:buClr>
                <a:srgbClr val="D11C64"/>
              </a:buClr>
              <a:buFontTx/>
              <a:buChar char="—"/>
            </a:pPr>
            <a:r>
              <a:rPr lang="en-US" dirty="0">
                <a:latin typeface="+mj-lt"/>
              </a:rPr>
              <a:t>making your own decisions</a:t>
            </a:r>
          </a:p>
          <a:p>
            <a:pPr marL="342900" indent="-342900">
              <a:spcAft>
                <a:spcPts val="600"/>
              </a:spcAft>
              <a:buClr>
                <a:srgbClr val="D11C64"/>
              </a:buClr>
              <a:buFontTx/>
              <a:buChar char="—"/>
            </a:pPr>
            <a:r>
              <a:rPr lang="en-US" dirty="0">
                <a:latin typeface="+mj-lt"/>
              </a:rPr>
              <a:t>support to live &amp; participate in your own community</a:t>
            </a:r>
          </a:p>
          <a:p>
            <a:pPr marL="342900" indent="-342900">
              <a:spcAft>
                <a:spcPts val="600"/>
              </a:spcAft>
              <a:buClr>
                <a:srgbClr val="D11C64"/>
              </a:buClr>
              <a:buFontTx/>
              <a:buChar char="—"/>
            </a:pPr>
            <a:r>
              <a:rPr lang="en-US" dirty="0">
                <a:latin typeface="+mj-lt"/>
              </a:rPr>
              <a:t>real access to education, employment, housing </a:t>
            </a:r>
            <a:r>
              <a:rPr lang="en-US" dirty="0" err="1">
                <a:latin typeface="+mj-lt"/>
              </a:rPr>
              <a:t>etc</a:t>
            </a:r>
            <a:endParaRPr lang="en-US" dirty="0">
              <a:latin typeface="+mj-lt"/>
            </a:endParaRPr>
          </a:p>
        </p:txBody>
      </p:sp>
      <p:sp>
        <p:nvSpPr>
          <p:cNvPr id="3" name="TextBox 2">
            <a:extLst>
              <a:ext uri="{FF2B5EF4-FFF2-40B4-BE49-F238E27FC236}">
                <a16:creationId xmlns:a16="http://schemas.microsoft.com/office/drawing/2014/main" id="{A16F1B3A-EBEA-4073-A96B-CB4176C598CB}"/>
              </a:ext>
            </a:extLst>
          </p:cNvPr>
          <p:cNvSpPr txBox="1"/>
          <p:nvPr/>
        </p:nvSpPr>
        <p:spPr>
          <a:xfrm>
            <a:off x="374171" y="1194757"/>
            <a:ext cx="5233405" cy="523220"/>
          </a:xfrm>
          <a:prstGeom prst="rect">
            <a:avLst/>
          </a:prstGeom>
          <a:noFill/>
        </p:spPr>
        <p:txBody>
          <a:bodyPr wrap="square" rtlCol="0">
            <a:spAutoFit/>
          </a:bodyPr>
          <a:lstStyle/>
          <a:p>
            <a:r>
              <a:rPr lang="en-AU" sz="2800" dirty="0">
                <a:solidFill>
                  <a:srgbClr val="D11C64"/>
                </a:solidFill>
                <a:latin typeface="+mj-lt"/>
              </a:rPr>
              <a:t>Choice and control</a:t>
            </a:r>
            <a:endParaRPr lang="en-US" sz="2800" dirty="0">
              <a:solidFill>
                <a:srgbClr val="D11C64"/>
              </a:solidFill>
              <a:latin typeface="+mj-lt"/>
            </a:endParaRPr>
          </a:p>
        </p:txBody>
      </p:sp>
      <p:pic>
        <p:nvPicPr>
          <p:cNvPr id="11" name="Picture 10">
            <a:extLst>
              <a:ext uri="{FF2B5EF4-FFF2-40B4-BE49-F238E27FC236}">
                <a16:creationId xmlns:a16="http://schemas.microsoft.com/office/drawing/2014/main" id="{FA01FE7C-4D57-4E23-98E1-CD84BCB3B4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00" y="5565145"/>
            <a:ext cx="9180000" cy="1438200"/>
          </a:xfrm>
          <a:prstGeom prst="rect">
            <a:avLst/>
          </a:prstGeom>
        </p:spPr>
      </p:pic>
      <p:pic>
        <p:nvPicPr>
          <p:cNvPr id="9" name="Picture 8">
            <a:extLst>
              <a:ext uri="{FF2B5EF4-FFF2-40B4-BE49-F238E27FC236}">
                <a16:creationId xmlns:a16="http://schemas.microsoft.com/office/drawing/2014/main" id="{6F199FFD-F39C-4A2A-962F-2EF2A950CE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8311" y="910904"/>
            <a:ext cx="1620000" cy="1090927"/>
          </a:xfrm>
          <a:prstGeom prst="rect">
            <a:avLst/>
          </a:prstGeom>
        </p:spPr>
      </p:pic>
    </p:spTree>
    <p:extLst>
      <p:ext uri="{BB962C8B-B14F-4D97-AF65-F5344CB8AC3E}">
        <p14:creationId xmlns:p14="http://schemas.microsoft.com/office/powerpoint/2010/main" val="54845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12213611-CF4E-424D-B4F8-55227B4931E0}"/>
              </a:ext>
            </a:extLst>
          </p:cNvPr>
          <p:cNvSpPr txBox="1">
            <a:spLocks/>
          </p:cNvSpPr>
          <p:nvPr/>
        </p:nvSpPr>
        <p:spPr>
          <a:xfrm>
            <a:off x="362039" y="6316596"/>
            <a:ext cx="374441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rPr>
              <a:t>EMPOWERMENT</a:t>
            </a:r>
          </a:p>
        </p:txBody>
      </p:sp>
      <p:sp>
        <p:nvSpPr>
          <p:cNvPr id="9" name="TextBox 8">
            <a:extLst>
              <a:ext uri="{FF2B5EF4-FFF2-40B4-BE49-F238E27FC236}">
                <a16:creationId xmlns:a16="http://schemas.microsoft.com/office/drawing/2014/main" id="{3FFC15F5-A90A-40C7-8A76-333926D920C3}"/>
              </a:ext>
            </a:extLst>
          </p:cNvPr>
          <p:cNvSpPr txBox="1"/>
          <p:nvPr/>
        </p:nvSpPr>
        <p:spPr>
          <a:xfrm>
            <a:off x="285839" y="38837"/>
            <a:ext cx="8826955" cy="523220"/>
          </a:xfrm>
          <a:prstGeom prst="rect">
            <a:avLst/>
          </a:prstGeom>
          <a:noFill/>
        </p:spPr>
        <p:txBody>
          <a:bodyPr wrap="square" rtlCol="0">
            <a:spAutoFit/>
          </a:bodyPr>
          <a:lstStyle/>
          <a:p>
            <a:r>
              <a:rPr lang="en-AU" sz="2800" dirty="0">
                <a:solidFill>
                  <a:schemeClr val="bg1"/>
                </a:solidFill>
                <a:latin typeface="Arial" panose="020B0604020202020204" pitchFamily="34" charset="0"/>
                <a:ea typeface="+mj-ea"/>
                <a:cs typeface="Arial" panose="020B0604020202020204" pitchFamily="34" charset="0"/>
              </a:rPr>
              <a:t>Digital literacy</a:t>
            </a:r>
          </a:p>
        </p:txBody>
      </p:sp>
      <p:sp>
        <p:nvSpPr>
          <p:cNvPr id="10" name="TextBox 9">
            <a:extLst>
              <a:ext uri="{FF2B5EF4-FFF2-40B4-BE49-F238E27FC236}">
                <a16:creationId xmlns:a16="http://schemas.microsoft.com/office/drawing/2014/main" id="{C7DC8FA1-8D4F-494B-BB59-604B3597F4CE}"/>
              </a:ext>
            </a:extLst>
          </p:cNvPr>
          <p:cNvSpPr txBox="1"/>
          <p:nvPr/>
        </p:nvSpPr>
        <p:spPr>
          <a:xfrm>
            <a:off x="919172" y="954983"/>
            <a:ext cx="7128545" cy="4708981"/>
          </a:xfrm>
          <a:prstGeom prst="rect">
            <a:avLst/>
          </a:prstGeom>
          <a:noFill/>
        </p:spPr>
        <p:txBody>
          <a:bodyPr wrap="square" rtlCol="0">
            <a:spAutoFit/>
          </a:bodyPr>
          <a:lstStyle/>
          <a:p>
            <a:pPr marL="342900" indent="-342900">
              <a:spcAft>
                <a:spcPts val="600"/>
              </a:spcAft>
              <a:buClr>
                <a:srgbClr val="D11C64"/>
              </a:buClr>
              <a:buFontTx/>
              <a:buChar char="—"/>
            </a:pPr>
            <a:r>
              <a:rPr lang="en-US" sz="2000" dirty="0">
                <a:latin typeface="+mj-lt"/>
              </a:rPr>
              <a:t>Key to making decisions and choices is access </a:t>
            </a:r>
            <a:br>
              <a:rPr lang="en-US" sz="2000" dirty="0">
                <a:latin typeface="+mj-lt"/>
              </a:rPr>
            </a:br>
            <a:r>
              <a:rPr lang="en-US" sz="2000" dirty="0">
                <a:latin typeface="+mj-lt"/>
              </a:rPr>
              <a:t>to information and support</a:t>
            </a:r>
          </a:p>
          <a:p>
            <a:pPr marL="342900" indent="-342900">
              <a:spcAft>
                <a:spcPts val="600"/>
              </a:spcAft>
              <a:buClr>
                <a:srgbClr val="D11C64"/>
              </a:buClr>
              <a:buFontTx/>
              <a:buChar char="—"/>
            </a:pPr>
            <a:endParaRPr lang="en-US" sz="2000" dirty="0">
              <a:latin typeface="+mj-lt"/>
            </a:endParaRPr>
          </a:p>
          <a:p>
            <a:pPr marL="342900" indent="-342900">
              <a:spcAft>
                <a:spcPts val="600"/>
              </a:spcAft>
              <a:buClr>
                <a:srgbClr val="D11C64"/>
              </a:buClr>
              <a:buFontTx/>
              <a:buChar char="—"/>
            </a:pPr>
            <a:r>
              <a:rPr lang="en-US" sz="2000" dirty="0">
                <a:latin typeface="+mj-lt"/>
              </a:rPr>
              <a:t>The world today requires digital literacy along </a:t>
            </a:r>
            <a:br>
              <a:rPr lang="en-US" sz="2000" dirty="0">
                <a:latin typeface="+mj-lt"/>
              </a:rPr>
            </a:br>
            <a:r>
              <a:rPr lang="en-US" sz="2000" dirty="0">
                <a:latin typeface="+mj-lt"/>
              </a:rPr>
              <a:t>with language, literacy and numerical skills</a:t>
            </a:r>
          </a:p>
          <a:p>
            <a:pPr marL="342900" indent="-342900">
              <a:spcAft>
                <a:spcPts val="600"/>
              </a:spcAft>
              <a:buClr>
                <a:srgbClr val="D11C64"/>
              </a:buClr>
              <a:buFontTx/>
              <a:buChar char="—"/>
            </a:pPr>
            <a:endParaRPr lang="en-US" sz="2000" dirty="0">
              <a:latin typeface="+mj-lt"/>
            </a:endParaRPr>
          </a:p>
          <a:p>
            <a:pPr marL="342900" indent="-342900">
              <a:spcAft>
                <a:spcPts val="600"/>
              </a:spcAft>
              <a:buClr>
                <a:srgbClr val="D11C64"/>
              </a:buClr>
              <a:buFontTx/>
              <a:buChar char="—"/>
            </a:pPr>
            <a:r>
              <a:rPr lang="en-US" sz="2000" dirty="0">
                <a:latin typeface="+mj-lt"/>
              </a:rPr>
              <a:t>Digital literacy is increasingly required of people </a:t>
            </a:r>
            <a:br>
              <a:rPr lang="en-US" sz="2000" dirty="0">
                <a:latin typeface="+mj-lt"/>
              </a:rPr>
            </a:br>
            <a:r>
              <a:rPr lang="en-US" sz="2000" dirty="0">
                <a:latin typeface="+mj-lt"/>
              </a:rPr>
              <a:t>and their supporters</a:t>
            </a:r>
          </a:p>
          <a:p>
            <a:pPr marL="342900" indent="-342900">
              <a:spcAft>
                <a:spcPts val="600"/>
              </a:spcAft>
              <a:buClr>
                <a:srgbClr val="D11C64"/>
              </a:buClr>
              <a:buFontTx/>
              <a:buChar char="—"/>
            </a:pPr>
            <a:endParaRPr lang="en-US" sz="2000" dirty="0">
              <a:latin typeface="+mj-lt"/>
            </a:endParaRPr>
          </a:p>
          <a:p>
            <a:pPr marL="342900" indent="-342900">
              <a:spcAft>
                <a:spcPts val="600"/>
              </a:spcAft>
              <a:buClr>
                <a:srgbClr val="D11C64"/>
              </a:buClr>
              <a:buFontTx/>
              <a:buChar char="—"/>
            </a:pPr>
            <a:r>
              <a:rPr lang="en-US" sz="2000" dirty="0">
                <a:latin typeface="+mj-lt"/>
              </a:rPr>
              <a:t>Digital natives and digital refugees</a:t>
            </a:r>
          </a:p>
          <a:p>
            <a:pPr marL="342900" indent="-342900">
              <a:spcAft>
                <a:spcPts val="600"/>
              </a:spcAft>
              <a:buClr>
                <a:srgbClr val="D11C64"/>
              </a:buClr>
              <a:buFontTx/>
              <a:buChar char="—"/>
            </a:pPr>
            <a:endParaRPr lang="en-US" sz="2000" dirty="0">
              <a:latin typeface="+mj-lt"/>
            </a:endParaRPr>
          </a:p>
          <a:p>
            <a:pPr marL="342900" indent="-342900">
              <a:spcAft>
                <a:spcPts val="600"/>
              </a:spcAft>
              <a:buClr>
                <a:srgbClr val="D11C64"/>
              </a:buClr>
              <a:buFontTx/>
              <a:buChar char="—"/>
            </a:pPr>
            <a:r>
              <a:rPr lang="en-US" sz="2000" dirty="0">
                <a:latin typeface="+mj-lt"/>
              </a:rPr>
              <a:t>Develop digital literacy skills and be a </a:t>
            </a:r>
            <a:br>
              <a:rPr lang="en-US" sz="2000" dirty="0">
                <a:latin typeface="+mj-lt"/>
              </a:rPr>
            </a:br>
            <a:r>
              <a:rPr lang="en-US" sz="2000" dirty="0">
                <a:latin typeface="+mj-lt"/>
              </a:rPr>
              <a:t>digital literacy mentor</a:t>
            </a:r>
          </a:p>
        </p:txBody>
      </p:sp>
      <p:pic>
        <p:nvPicPr>
          <p:cNvPr id="3" name="Picture 2" descr="A close up of a sign&#10;&#10;Description automatically generated">
            <a:extLst>
              <a:ext uri="{FF2B5EF4-FFF2-40B4-BE49-F238E27FC236}">
                <a16:creationId xmlns:a16="http://schemas.microsoft.com/office/drawing/2014/main" id="{5645D718-35BA-402C-9661-A4327D6CF0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1818" y="3998964"/>
            <a:ext cx="1800000" cy="1665000"/>
          </a:xfrm>
          <a:prstGeom prst="rect">
            <a:avLst/>
          </a:prstGeom>
        </p:spPr>
      </p:pic>
    </p:spTree>
    <p:extLst>
      <p:ext uri="{BB962C8B-B14F-4D97-AF65-F5344CB8AC3E}">
        <p14:creationId xmlns:p14="http://schemas.microsoft.com/office/powerpoint/2010/main" val="264943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4867AAE0-EF84-44AE-A16B-698D68383F18}"/>
              </a:ext>
            </a:extLst>
          </p:cNvPr>
          <p:cNvSpPr txBox="1">
            <a:spLocks/>
          </p:cNvSpPr>
          <p:nvPr/>
        </p:nvSpPr>
        <p:spPr>
          <a:xfrm>
            <a:off x="109765" y="145501"/>
            <a:ext cx="873239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defRPr/>
            </a:pPr>
            <a:r>
              <a:rPr lang="en-US" sz="2200" dirty="0">
                <a:solidFill>
                  <a:schemeClr val="bg1"/>
                </a:solidFill>
                <a:latin typeface="Arial" panose="020B0604020202020204" pitchFamily="34" charset="0"/>
                <a:cs typeface="Arial" panose="020B0604020202020204" pitchFamily="34" charset="0"/>
              </a:rPr>
              <a:t>ACTIVITY 3: Video – Empowerment</a:t>
            </a:r>
            <a:endParaRPr lang="en-AU" sz="2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61771CC-C90B-4382-ADC4-86C98F742F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6717" y="1061848"/>
            <a:ext cx="1037813" cy="1029375"/>
          </a:xfrm>
          <a:prstGeom prst="rect">
            <a:avLst/>
          </a:prstGeom>
        </p:spPr>
      </p:pic>
      <p:sp>
        <p:nvSpPr>
          <p:cNvPr id="6" name="Footer Placeholder 1">
            <a:extLst>
              <a:ext uri="{FF2B5EF4-FFF2-40B4-BE49-F238E27FC236}">
                <a16:creationId xmlns:a16="http://schemas.microsoft.com/office/drawing/2014/main" id="{EE807A6A-F279-4553-AC58-D3C04591A525}"/>
              </a:ext>
            </a:extLst>
          </p:cNvPr>
          <p:cNvSpPr txBox="1">
            <a:spLocks/>
          </p:cNvSpPr>
          <p:nvPr/>
        </p:nvSpPr>
        <p:spPr>
          <a:xfrm>
            <a:off x="285840" y="6347374"/>
            <a:ext cx="374441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600" dirty="0">
                <a:solidFill>
                  <a:schemeClr val="bg1"/>
                </a:solidFill>
                <a:latin typeface="+mj-lt"/>
              </a:rPr>
              <a:t>EMPOWERMENT</a:t>
            </a:r>
          </a:p>
        </p:txBody>
      </p:sp>
      <p:pic>
        <p:nvPicPr>
          <p:cNvPr id="2" name="Online Media 1">
            <a:hlinkClick r:id="" action="ppaction://media"/>
            <a:extLst>
              <a:ext uri="{FF2B5EF4-FFF2-40B4-BE49-F238E27FC236}">
                <a16:creationId xmlns:a16="http://schemas.microsoft.com/office/drawing/2014/main" id="{2A997C23-6BB1-406A-A212-B2614F779F89}"/>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2057770" y="2011500"/>
            <a:ext cx="5028459" cy="2835000"/>
          </a:xfrm>
          <a:prstGeom prst="rect">
            <a:avLst/>
          </a:prstGeom>
          <a:ln w="38100" cap="sq">
            <a:solidFill>
              <a:srgbClr val="D11C64"/>
            </a:solidFill>
            <a:prstDash val="solid"/>
            <a:miter lim="800000"/>
          </a:ln>
          <a:effectLst>
            <a:glow rad="63500">
              <a:srgbClr val="D11C64">
                <a:alpha val="40000"/>
              </a:srgbClr>
            </a:glow>
            <a:outerShdw blurRad="50800" dist="38100" dir="2700000" algn="tl" rotWithShape="0">
              <a:srgbClr val="000000">
                <a:alpha val="43000"/>
              </a:srgbClr>
            </a:outerShdw>
          </a:effectLst>
        </p:spPr>
      </p:pic>
    </p:spTree>
    <p:extLst>
      <p:ext uri="{BB962C8B-B14F-4D97-AF65-F5344CB8AC3E}">
        <p14:creationId xmlns:p14="http://schemas.microsoft.com/office/powerpoint/2010/main" val="405616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0B9A89-F409-4490-9811-3409C51C4F17}"/>
              </a:ext>
            </a:extLst>
          </p:cNvPr>
          <p:cNvGrpSpPr/>
          <p:nvPr/>
        </p:nvGrpSpPr>
        <p:grpSpPr>
          <a:xfrm>
            <a:off x="576905" y="1377127"/>
            <a:ext cx="7877894" cy="1244771"/>
            <a:chOff x="633052" y="1483724"/>
            <a:chExt cx="7877894" cy="1244771"/>
          </a:xfrm>
        </p:grpSpPr>
        <p:sp>
          <p:nvSpPr>
            <p:cNvPr id="2" name="Title 2">
              <a:extLst>
                <a:ext uri="{FF2B5EF4-FFF2-40B4-BE49-F238E27FC236}">
                  <a16:creationId xmlns:a16="http://schemas.microsoft.com/office/drawing/2014/main" id="{97EBBB3C-C23A-4EE2-B94D-3DF7A84D2C49}"/>
                </a:ext>
              </a:extLst>
            </p:cNvPr>
            <p:cNvSpPr txBox="1">
              <a:spLocks/>
            </p:cNvSpPr>
            <p:nvPr/>
          </p:nvSpPr>
          <p:spPr>
            <a:xfrm>
              <a:off x="2309967" y="1483724"/>
              <a:ext cx="4524064" cy="5198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dirty="0">
                  <a:solidFill>
                    <a:schemeClr val="bg1"/>
                  </a:solidFill>
                </a:rPr>
                <a:t>WHAT HAVE I LEARNED?</a:t>
              </a:r>
              <a:endParaRPr lang="en-AU" sz="2600" dirty="0">
                <a:solidFill>
                  <a:schemeClr val="bg1"/>
                </a:solidFill>
              </a:endParaRPr>
            </a:p>
          </p:txBody>
        </p:sp>
        <p:sp>
          <p:nvSpPr>
            <p:cNvPr id="3" name="Text Placeholder 3">
              <a:extLst>
                <a:ext uri="{FF2B5EF4-FFF2-40B4-BE49-F238E27FC236}">
                  <a16:creationId xmlns:a16="http://schemas.microsoft.com/office/drawing/2014/main" id="{C5EF3CBC-9E1E-462C-985E-B07810714277}"/>
                </a:ext>
              </a:extLst>
            </p:cNvPr>
            <p:cNvSpPr txBox="1">
              <a:spLocks/>
            </p:cNvSpPr>
            <p:nvPr/>
          </p:nvSpPr>
          <p:spPr>
            <a:xfrm>
              <a:off x="633052" y="2208659"/>
              <a:ext cx="7877894" cy="519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latin typeface="+mj-lt"/>
                </a:rPr>
                <a:t>Awareness of self-direction as a key recovery tool</a:t>
              </a:r>
            </a:p>
          </p:txBody>
        </p:sp>
      </p:grpSp>
      <p:pic>
        <p:nvPicPr>
          <p:cNvPr id="6" name="Picture 5" descr="A close up of text on a whiteboard&#10;&#10;Description automatically generated">
            <a:extLst>
              <a:ext uri="{FF2B5EF4-FFF2-40B4-BE49-F238E27FC236}">
                <a16:creationId xmlns:a16="http://schemas.microsoft.com/office/drawing/2014/main" id="{B0BAA252-B110-43CB-A24A-B98A233970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57835" y="3153819"/>
            <a:ext cx="3334439" cy="2469222"/>
          </a:xfrm>
          <a:prstGeom prst="rect">
            <a:avLst/>
          </a:prstGeom>
          <a:ln w="38100">
            <a:noFill/>
          </a:ln>
        </p:spPr>
      </p:pic>
      <p:pic>
        <p:nvPicPr>
          <p:cNvPr id="7" name="Picture 6">
            <a:extLst>
              <a:ext uri="{FF2B5EF4-FFF2-40B4-BE49-F238E27FC236}">
                <a16:creationId xmlns:a16="http://schemas.microsoft.com/office/drawing/2014/main" id="{8BD2E0C4-F814-44DF-B322-9935EC21DB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427" y="2826997"/>
            <a:ext cx="3240360" cy="3529957"/>
          </a:xfrm>
          <a:prstGeom prst="rect">
            <a:avLst/>
          </a:prstGeom>
        </p:spPr>
      </p:pic>
    </p:spTree>
    <p:extLst>
      <p:ext uri="{BB962C8B-B14F-4D97-AF65-F5344CB8AC3E}">
        <p14:creationId xmlns:p14="http://schemas.microsoft.com/office/powerpoint/2010/main" val="256647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49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672B7-BD6E-4CFD-8D6E-A8D557CE7BFF}"/>
              </a:ext>
            </a:extLst>
          </p:cNvPr>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1245765" y="877679"/>
            <a:ext cx="6769916" cy="4918083"/>
          </a:xfrm>
          <a:prstGeom prst="rect">
            <a:avLst/>
          </a:prstGeom>
        </p:spPr>
      </p:pic>
      <p:sp>
        <p:nvSpPr>
          <p:cNvPr id="5" name="Rectangle 4">
            <a:extLst>
              <a:ext uri="{FF2B5EF4-FFF2-40B4-BE49-F238E27FC236}">
                <a16:creationId xmlns:a16="http://schemas.microsoft.com/office/drawing/2014/main" id="{68A5DD5D-281D-4B2C-B113-F576AB1B22C8}"/>
              </a:ext>
            </a:extLst>
          </p:cNvPr>
          <p:cNvSpPr/>
          <p:nvPr/>
        </p:nvSpPr>
        <p:spPr>
          <a:xfrm>
            <a:off x="1871847" y="2201639"/>
            <a:ext cx="5909605" cy="1569660"/>
          </a:xfrm>
          <a:prstGeom prst="rect">
            <a:avLst/>
          </a:prstGeom>
        </p:spPr>
        <p:txBody>
          <a:bodyPr wrap="square">
            <a:spAutoFit/>
          </a:bodyPr>
          <a:lstStyle/>
          <a:p>
            <a:r>
              <a:rPr lang="en-AU" sz="2400" i="1" dirty="0">
                <a:latin typeface="Arial" panose="020B0604020202020204" pitchFamily="34" charset="0"/>
                <a:ea typeface="+mj-ea"/>
                <a:cs typeface="Arial" panose="020B0604020202020204" pitchFamily="34" charset="0"/>
              </a:rPr>
              <a:t>“Your present circumstances</a:t>
            </a:r>
            <a:br>
              <a:rPr lang="en-AU" sz="2400" i="1" dirty="0">
                <a:latin typeface="Arial" panose="020B0604020202020204" pitchFamily="34" charset="0"/>
                <a:ea typeface="+mj-ea"/>
                <a:cs typeface="Arial" panose="020B0604020202020204" pitchFamily="34" charset="0"/>
              </a:rPr>
            </a:br>
            <a:r>
              <a:rPr lang="en-AU" sz="2400" i="1" dirty="0">
                <a:latin typeface="Arial" panose="020B0604020202020204" pitchFamily="34" charset="0"/>
                <a:ea typeface="+mj-ea"/>
                <a:cs typeface="Arial" panose="020B0604020202020204" pitchFamily="34" charset="0"/>
              </a:rPr>
              <a:t>don’t determine where you can go; </a:t>
            </a:r>
            <a:br>
              <a:rPr lang="en-AU" sz="2400" i="1" dirty="0">
                <a:latin typeface="Arial" panose="020B0604020202020204" pitchFamily="34" charset="0"/>
                <a:ea typeface="+mj-ea"/>
                <a:cs typeface="Arial" panose="020B0604020202020204" pitchFamily="34" charset="0"/>
              </a:rPr>
            </a:br>
            <a:r>
              <a:rPr lang="en-AU" sz="2400" i="1" dirty="0">
                <a:latin typeface="Arial" panose="020B0604020202020204" pitchFamily="34" charset="0"/>
                <a:ea typeface="+mj-ea"/>
                <a:cs typeface="Arial" panose="020B0604020202020204" pitchFamily="34" charset="0"/>
              </a:rPr>
              <a:t>they merely determine where you start.”</a:t>
            </a:r>
            <a:br>
              <a:rPr lang="en-AU" sz="2400" dirty="0">
                <a:latin typeface="Arial" panose="020B0604020202020204" pitchFamily="34" charset="0"/>
                <a:ea typeface="+mj-ea"/>
                <a:cs typeface="Arial" panose="020B0604020202020204" pitchFamily="34" charset="0"/>
              </a:rPr>
            </a:br>
            <a:r>
              <a:rPr lang="en-AU" sz="2400" dirty="0">
                <a:latin typeface="Arial" panose="020B0604020202020204" pitchFamily="34" charset="0"/>
                <a:ea typeface="+mj-ea"/>
                <a:cs typeface="Arial" panose="020B0604020202020204" pitchFamily="34" charset="0"/>
              </a:rPr>
              <a:t>- </a:t>
            </a:r>
            <a:r>
              <a:rPr lang="en-AU" sz="2400" dirty="0" err="1">
                <a:latin typeface="Arial" panose="020B0604020202020204" pitchFamily="34" charset="0"/>
                <a:ea typeface="+mj-ea"/>
                <a:cs typeface="Arial" panose="020B0604020202020204" pitchFamily="34" charset="0"/>
              </a:rPr>
              <a:t>Nido</a:t>
            </a:r>
            <a:r>
              <a:rPr lang="en-AU" sz="2400" dirty="0">
                <a:latin typeface="Arial" panose="020B0604020202020204" pitchFamily="34" charset="0"/>
                <a:ea typeface="+mj-ea"/>
                <a:cs typeface="Arial" panose="020B0604020202020204" pitchFamily="34" charset="0"/>
              </a:rPr>
              <a:t> Qubein </a:t>
            </a:r>
            <a:endParaRPr lang="en-AU" sz="2400" dirty="0"/>
          </a:p>
        </p:txBody>
      </p:sp>
    </p:spTree>
    <p:extLst>
      <p:ext uri="{BB962C8B-B14F-4D97-AF65-F5344CB8AC3E}">
        <p14:creationId xmlns:p14="http://schemas.microsoft.com/office/powerpoint/2010/main" val="395646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4867AAE0-EF84-44AE-A16B-698D68383F18}"/>
              </a:ext>
            </a:extLst>
          </p:cNvPr>
          <p:cNvSpPr txBox="1">
            <a:spLocks/>
          </p:cNvSpPr>
          <p:nvPr/>
        </p:nvSpPr>
        <p:spPr>
          <a:xfrm>
            <a:off x="285840" y="175066"/>
            <a:ext cx="618197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defRPr/>
            </a:pPr>
            <a:r>
              <a:rPr lang="en-US" sz="2400" dirty="0">
                <a:solidFill>
                  <a:schemeClr val="bg1"/>
                </a:solidFill>
                <a:latin typeface="Arial" panose="020B0604020202020204" pitchFamily="34" charset="0"/>
                <a:cs typeface="Arial" panose="020B0604020202020204" pitchFamily="34" charset="0"/>
              </a:rPr>
              <a:t>ACTIVITY 1 - Discussion in pairs</a:t>
            </a:r>
            <a:endParaRPr lang="en-AU" sz="2400" dirty="0">
              <a:solidFill>
                <a:schemeClr val="bg1"/>
              </a:solidFill>
              <a:latin typeface="Arial" panose="020B060402020202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886B7B3E-DFE1-4B2D-A0AE-ADCCE0BCF4FD}"/>
              </a:ext>
            </a:extLst>
          </p:cNvPr>
          <p:cNvSpPr txBox="1">
            <a:spLocks/>
          </p:cNvSpPr>
          <p:nvPr/>
        </p:nvSpPr>
        <p:spPr>
          <a:xfrm>
            <a:off x="285840" y="6347374"/>
            <a:ext cx="374441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600" dirty="0">
                <a:solidFill>
                  <a:schemeClr val="bg1"/>
                </a:solidFill>
                <a:latin typeface="+mj-lt"/>
              </a:rPr>
              <a:t>EMPOWERMENT</a:t>
            </a:r>
          </a:p>
        </p:txBody>
      </p:sp>
      <p:pic>
        <p:nvPicPr>
          <p:cNvPr id="9" name="Picture 8">
            <a:extLst>
              <a:ext uri="{FF2B5EF4-FFF2-40B4-BE49-F238E27FC236}">
                <a16:creationId xmlns:a16="http://schemas.microsoft.com/office/drawing/2014/main" id="{2392F2A3-DC83-4404-9E3C-D14B726B47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4679" y="941532"/>
            <a:ext cx="1037813" cy="1029375"/>
          </a:xfrm>
          <a:prstGeom prst="rect">
            <a:avLst/>
          </a:prstGeom>
        </p:spPr>
      </p:pic>
      <p:sp>
        <p:nvSpPr>
          <p:cNvPr id="2" name="Rectangle 1">
            <a:extLst>
              <a:ext uri="{FF2B5EF4-FFF2-40B4-BE49-F238E27FC236}">
                <a16:creationId xmlns:a16="http://schemas.microsoft.com/office/drawing/2014/main" id="{773E9F41-62F4-405F-B7E0-6FFF8375B5D0}"/>
              </a:ext>
            </a:extLst>
          </p:cNvPr>
          <p:cNvSpPr/>
          <p:nvPr/>
        </p:nvSpPr>
        <p:spPr>
          <a:xfrm>
            <a:off x="-127952" y="1358596"/>
            <a:ext cx="5069068" cy="3801041"/>
          </a:xfrm>
          <a:prstGeom prst="rect">
            <a:avLst/>
          </a:prstGeom>
        </p:spPr>
        <p:txBody>
          <a:bodyPr wrap="square">
            <a:spAutoFit/>
          </a:bodyPr>
          <a:lstStyle/>
          <a:p>
            <a:pPr marL="800100" lvl="1" indent="-342900">
              <a:spcAft>
                <a:spcPts val="600"/>
              </a:spcAft>
              <a:buClr>
                <a:srgbClr val="D11C64"/>
              </a:buClr>
              <a:buFontTx/>
              <a:buChar char="—"/>
            </a:pPr>
            <a:r>
              <a:rPr lang="en-US" sz="2400" dirty="0">
                <a:latin typeface="+mj-lt"/>
              </a:rPr>
              <a:t>What is community inclusion?</a:t>
            </a:r>
          </a:p>
          <a:p>
            <a:pPr marL="800100" lvl="1" indent="-342900">
              <a:spcAft>
                <a:spcPts val="600"/>
              </a:spcAft>
              <a:buClr>
                <a:srgbClr val="D11C64"/>
              </a:buClr>
              <a:buFontTx/>
              <a:buChar char="—"/>
            </a:pPr>
            <a:r>
              <a:rPr lang="en-US" sz="2400" dirty="0">
                <a:latin typeface="+mj-lt"/>
              </a:rPr>
              <a:t>Building capacity</a:t>
            </a:r>
          </a:p>
          <a:p>
            <a:pPr marL="800100" lvl="1" indent="-342900">
              <a:spcAft>
                <a:spcPts val="600"/>
              </a:spcAft>
              <a:buClr>
                <a:srgbClr val="D11C64"/>
              </a:buClr>
              <a:buFontTx/>
              <a:buChar char="—"/>
            </a:pPr>
            <a:r>
              <a:rPr lang="en-US" sz="2400" dirty="0">
                <a:latin typeface="+mj-lt"/>
              </a:rPr>
              <a:t>Challenges and barriers to participation?</a:t>
            </a:r>
          </a:p>
          <a:p>
            <a:pPr marL="800100" lvl="1" indent="-342900">
              <a:spcAft>
                <a:spcPts val="600"/>
              </a:spcAft>
              <a:buClr>
                <a:srgbClr val="D11C64"/>
              </a:buClr>
              <a:buFontTx/>
              <a:buChar char="—"/>
            </a:pPr>
            <a:r>
              <a:rPr lang="en-US" sz="2400" dirty="0">
                <a:latin typeface="+mj-lt"/>
              </a:rPr>
              <a:t>Having good mental health?</a:t>
            </a:r>
          </a:p>
          <a:p>
            <a:pPr marL="800100" lvl="1" indent="-342900">
              <a:spcAft>
                <a:spcPts val="600"/>
              </a:spcAft>
              <a:buClr>
                <a:srgbClr val="D11C64"/>
              </a:buClr>
              <a:buFontTx/>
              <a:buChar char="—"/>
            </a:pPr>
            <a:r>
              <a:rPr lang="en-US" sz="2400" dirty="0">
                <a:latin typeface="+mj-lt"/>
              </a:rPr>
              <a:t>Health and well-being impacts </a:t>
            </a:r>
            <a:br>
              <a:rPr lang="en-US" sz="2400" dirty="0">
                <a:latin typeface="+mj-lt"/>
              </a:rPr>
            </a:br>
            <a:r>
              <a:rPr lang="en-US" sz="2400" dirty="0">
                <a:latin typeface="+mj-lt"/>
              </a:rPr>
              <a:t>of loneliness</a:t>
            </a:r>
          </a:p>
          <a:p>
            <a:pPr marL="800100" lvl="1" indent="-342900">
              <a:spcAft>
                <a:spcPts val="600"/>
              </a:spcAft>
              <a:buClr>
                <a:srgbClr val="D11C64"/>
              </a:buClr>
              <a:buFontTx/>
              <a:buChar char="—"/>
            </a:pPr>
            <a:r>
              <a:rPr lang="en-US" sz="2400" dirty="0">
                <a:latin typeface="+mj-lt"/>
              </a:rPr>
              <a:t>Importance of outreach and engagement</a:t>
            </a:r>
          </a:p>
        </p:txBody>
      </p:sp>
      <p:pic>
        <p:nvPicPr>
          <p:cNvPr id="10" name="Picture 9">
            <a:extLst>
              <a:ext uri="{FF2B5EF4-FFF2-40B4-BE49-F238E27FC236}">
                <a16:creationId xmlns:a16="http://schemas.microsoft.com/office/drawing/2014/main" id="{DCEF93AC-D4D3-42A1-996C-1B2EFEDFBF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1334846"/>
            <a:ext cx="3505457" cy="4437112"/>
          </a:xfrm>
          <a:prstGeom prst="rect">
            <a:avLst/>
          </a:prstGeom>
        </p:spPr>
      </p:pic>
    </p:spTree>
    <p:extLst>
      <p:ext uri="{BB962C8B-B14F-4D97-AF65-F5344CB8AC3E}">
        <p14:creationId xmlns:p14="http://schemas.microsoft.com/office/powerpoint/2010/main" val="269919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13DB80-EF9D-4A9E-BA38-59DDC423BE27}"/>
              </a:ext>
            </a:extLst>
          </p:cNvPr>
          <p:cNvSpPr txBox="1"/>
          <p:nvPr/>
        </p:nvSpPr>
        <p:spPr>
          <a:xfrm>
            <a:off x="365676" y="2090906"/>
            <a:ext cx="7697040" cy="3939540"/>
          </a:xfrm>
          <a:prstGeom prst="rect">
            <a:avLst/>
          </a:prstGeom>
          <a:noFill/>
        </p:spPr>
        <p:txBody>
          <a:bodyPr wrap="square" rtlCol="0">
            <a:spAutoFit/>
          </a:bodyPr>
          <a:lstStyle/>
          <a:p>
            <a:pPr>
              <a:lnSpc>
                <a:spcPct val="150000"/>
              </a:lnSpc>
            </a:pPr>
            <a:r>
              <a:rPr lang="en-AU" sz="2400" dirty="0">
                <a:solidFill>
                  <a:srgbClr val="D11C64"/>
                </a:solidFill>
                <a:latin typeface="+mj-lt"/>
              </a:rPr>
              <a:t>What you will learn:</a:t>
            </a:r>
          </a:p>
          <a:p>
            <a:pPr marL="800100" lvl="1" indent="-342900">
              <a:lnSpc>
                <a:spcPct val="150000"/>
              </a:lnSpc>
              <a:spcAft>
                <a:spcPts val="600"/>
              </a:spcAft>
              <a:buClr>
                <a:srgbClr val="D11C64"/>
              </a:buClr>
              <a:buFontTx/>
              <a:buChar char="—"/>
            </a:pPr>
            <a:r>
              <a:rPr lang="en-US" dirty="0">
                <a:latin typeface="+mj-lt"/>
              </a:rPr>
              <a:t>Decision making</a:t>
            </a:r>
          </a:p>
          <a:p>
            <a:pPr marL="800100" lvl="1" indent="-342900">
              <a:lnSpc>
                <a:spcPct val="150000"/>
              </a:lnSpc>
              <a:spcAft>
                <a:spcPts val="600"/>
              </a:spcAft>
              <a:buClr>
                <a:srgbClr val="D11C64"/>
              </a:buClr>
              <a:buFontTx/>
              <a:buChar char="—"/>
            </a:pPr>
            <a:r>
              <a:rPr lang="en-US" dirty="0">
                <a:latin typeface="+mj-lt"/>
              </a:rPr>
              <a:t>Types of decision making</a:t>
            </a:r>
          </a:p>
          <a:p>
            <a:pPr marL="800100" lvl="1" indent="-342900">
              <a:lnSpc>
                <a:spcPct val="150000"/>
              </a:lnSpc>
              <a:spcAft>
                <a:spcPts val="600"/>
              </a:spcAft>
              <a:buClr>
                <a:srgbClr val="D11C64"/>
              </a:buClr>
              <a:buFontTx/>
              <a:buChar char="—"/>
            </a:pPr>
            <a:r>
              <a:rPr lang="en-US" dirty="0">
                <a:latin typeface="+mj-lt"/>
              </a:rPr>
              <a:t>Self-advocacy</a:t>
            </a:r>
          </a:p>
          <a:p>
            <a:pPr marL="800100" lvl="1" indent="-342900">
              <a:lnSpc>
                <a:spcPct val="150000"/>
              </a:lnSpc>
              <a:spcAft>
                <a:spcPts val="600"/>
              </a:spcAft>
              <a:buClr>
                <a:srgbClr val="D11C64"/>
              </a:buClr>
              <a:buFontTx/>
              <a:buChar char="—"/>
            </a:pPr>
            <a:r>
              <a:rPr lang="en-US" dirty="0">
                <a:latin typeface="+mj-lt"/>
              </a:rPr>
              <a:t>Self-directed care</a:t>
            </a:r>
          </a:p>
          <a:p>
            <a:pPr marL="800100" lvl="1" indent="-342900">
              <a:lnSpc>
                <a:spcPct val="150000"/>
              </a:lnSpc>
              <a:spcAft>
                <a:spcPts val="600"/>
              </a:spcAft>
              <a:buClr>
                <a:srgbClr val="D11C64"/>
              </a:buClr>
              <a:buFontTx/>
              <a:buChar char="—"/>
            </a:pPr>
            <a:r>
              <a:rPr lang="en-US" dirty="0">
                <a:latin typeface="+mj-lt"/>
              </a:rPr>
              <a:t>Choice and control</a:t>
            </a:r>
          </a:p>
          <a:p>
            <a:pPr marL="1257300" lvl="2" indent="-342900">
              <a:lnSpc>
                <a:spcPct val="150000"/>
              </a:lnSpc>
              <a:spcAft>
                <a:spcPts val="600"/>
              </a:spcAft>
              <a:buClr>
                <a:srgbClr val="D11C64"/>
              </a:buClr>
              <a:buFontTx/>
              <a:buChar char="—"/>
            </a:pPr>
            <a:r>
              <a:rPr lang="en-US" dirty="0">
                <a:latin typeface="+mj-lt"/>
              </a:rPr>
              <a:t>Digital literacy</a:t>
            </a:r>
          </a:p>
          <a:p>
            <a:pPr marL="4000500" lvl="8" indent="-342900">
              <a:spcAft>
                <a:spcPts val="600"/>
              </a:spcAft>
              <a:buClr>
                <a:srgbClr val="F47B20"/>
              </a:buClr>
              <a:buFontTx/>
              <a:buChar char="—"/>
            </a:pPr>
            <a:endParaRPr lang="en-AU" sz="2200" dirty="0">
              <a:latin typeface="+mj-lt"/>
            </a:endParaRPr>
          </a:p>
        </p:txBody>
      </p:sp>
      <p:sp>
        <p:nvSpPr>
          <p:cNvPr id="3" name="TextBox 2">
            <a:extLst>
              <a:ext uri="{FF2B5EF4-FFF2-40B4-BE49-F238E27FC236}">
                <a16:creationId xmlns:a16="http://schemas.microsoft.com/office/drawing/2014/main" id="{A16F1B3A-EBEA-4073-A96B-CB4176C598CB}"/>
              </a:ext>
            </a:extLst>
          </p:cNvPr>
          <p:cNvSpPr txBox="1"/>
          <p:nvPr/>
        </p:nvSpPr>
        <p:spPr>
          <a:xfrm>
            <a:off x="365676" y="1082140"/>
            <a:ext cx="8170263" cy="800219"/>
          </a:xfrm>
          <a:prstGeom prst="rect">
            <a:avLst/>
          </a:prstGeom>
          <a:noFill/>
        </p:spPr>
        <p:txBody>
          <a:bodyPr wrap="square" rtlCol="0">
            <a:spAutoFit/>
          </a:bodyPr>
          <a:lstStyle/>
          <a:p>
            <a:r>
              <a:rPr lang="en-AU" sz="2400" dirty="0">
                <a:solidFill>
                  <a:srgbClr val="D11C64"/>
                </a:solidFill>
                <a:latin typeface="+mj-lt"/>
              </a:rPr>
              <a:t>Learning outcome: </a:t>
            </a:r>
            <a:br>
              <a:rPr lang="en-AU" sz="2400" b="1" dirty="0">
                <a:solidFill>
                  <a:srgbClr val="F47B20"/>
                </a:solidFill>
                <a:latin typeface="+mj-lt"/>
              </a:rPr>
            </a:br>
            <a:r>
              <a:rPr lang="en-US" sz="2200" dirty="0">
                <a:latin typeface="+mj-lt"/>
              </a:rPr>
              <a:t>Awareness of self-direction as a key recovery tool</a:t>
            </a:r>
          </a:p>
        </p:txBody>
      </p:sp>
    </p:spTree>
    <p:extLst>
      <p:ext uri="{BB962C8B-B14F-4D97-AF65-F5344CB8AC3E}">
        <p14:creationId xmlns:p14="http://schemas.microsoft.com/office/powerpoint/2010/main" val="152372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757D742-928F-49DF-9823-0B691D749F65}"/>
              </a:ext>
            </a:extLst>
          </p:cNvPr>
          <p:cNvSpPr txBox="1">
            <a:spLocks/>
          </p:cNvSpPr>
          <p:nvPr/>
        </p:nvSpPr>
        <p:spPr>
          <a:xfrm>
            <a:off x="158867" y="43460"/>
            <a:ext cx="7886700" cy="684502"/>
          </a:xfrm>
          <a:prstGeom prst="rect">
            <a:avLst/>
          </a:prstGeom>
        </p:spPr>
        <p:txBody>
          <a:bodyPr wrap="none"/>
          <a:lstStyle>
            <a:lvl1pPr algn="l" defTabSz="914400" rtl="0" eaLnBrk="1" latinLnBrk="0" hangingPunct="1">
              <a:spcBef>
                <a:spcPct val="0"/>
              </a:spcBef>
              <a:buNone/>
              <a:defRPr sz="3200" b="0" kern="1200">
                <a:solidFill>
                  <a:srgbClr val="F47D20"/>
                </a:solidFill>
                <a:latin typeface="Arial" panose="020B0604020202020204" pitchFamily="34" charset="0"/>
                <a:ea typeface="+mj-ea"/>
                <a:cs typeface="Arial" panose="020B0604020202020204" pitchFamily="34" charset="0"/>
              </a:defRPr>
            </a:lvl1pPr>
          </a:lstStyle>
          <a:p>
            <a:pPr lvl="0">
              <a:defRPr/>
            </a:pPr>
            <a:r>
              <a:rPr lang="en-AU" dirty="0">
                <a:solidFill>
                  <a:schemeClr val="bg1"/>
                </a:solidFill>
              </a:rPr>
              <a:t>What is decision-making?</a:t>
            </a:r>
            <a:endParaRPr kumimoji="0" lang="en-AU"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id="{920C92E7-65D7-49D8-A26B-C915F13AAC09}"/>
              </a:ext>
            </a:extLst>
          </p:cNvPr>
          <p:cNvSpPr/>
          <p:nvPr/>
        </p:nvSpPr>
        <p:spPr>
          <a:xfrm>
            <a:off x="1552810" y="3875026"/>
            <a:ext cx="6061046" cy="1552669"/>
          </a:xfrm>
          <a:prstGeom prst="rect">
            <a:avLst/>
          </a:prstGeom>
        </p:spPr>
        <p:txBody>
          <a:bodyPr wrap="square">
            <a:spAutoFit/>
          </a:bodyPr>
          <a:lstStyle/>
          <a:p>
            <a:pPr lvl="0">
              <a:lnSpc>
                <a:spcPct val="107000"/>
              </a:lnSpc>
              <a:defRPr/>
            </a:pPr>
            <a:r>
              <a:rPr lang="en-AU" i="1" dirty="0">
                <a:solidFill>
                  <a:srgbClr val="D11C64"/>
                </a:solidFill>
                <a:latin typeface="+mj-lt"/>
                <a:ea typeface="Calibri" panose="020F0502020204030204" pitchFamily="34" charset="0"/>
                <a:cs typeface="Arial" panose="020B0604020202020204" pitchFamily="34" charset="0"/>
              </a:rPr>
              <a:t>I guess the huge difference is that other people, places and things controlled my life. Recovery has been about developing the tools and skills that enabled me to reclaim control of my life. It’s about being in the driver’s seat. </a:t>
            </a:r>
          </a:p>
          <a:p>
            <a:pPr algn="r">
              <a:lnSpc>
                <a:spcPct val="107000"/>
              </a:lnSpc>
              <a:defRPr/>
            </a:pPr>
            <a:r>
              <a:rPr lang="en-AU" i="1" dirty="0">
                <a:solidFill>
                  <a:prstClr val="black"/>
                </a:solidFill>
                <a:latin typeface="+mj-lt"/>
                <a:ea typeface="Calibri" panose="020F0502020204030204" pitchFamily="34" charset="0"/>
                <a:cs typeface="Arial" panose="020B0604020202020204" pitchFamily="34" charset="0"/>
              </a:rPr>
              <a:t>- </a:t>
            </a:r>
            <a:r>
              <a:rPr lang="en-AU" dirty="0">
                <a:solidFill>
                  <a:prstClr val="black"/>
                </a:solidFill>
                <a:latin typeface="+mj-lt"/>
                <a:ea typeface="Calibri" panose="020F0502020204030204" pitchFamily="34" charset="0"/>
                <a:cs typeface="Arial" panose="020B0604020202020204" pitchFamily="34" charset="0"/>
              </a:rPr>
              <a:t>Gwen </a:t>
            </a:r>
            <a:r>
              <a:rPr lang="en-AU" dirty="0" err="1">
                <a:solidFill>
                  <a:prstClr val="black"/>
                </a:solidFill>
                <a:latin typeface="+mj-lt"/>
                <a:ea typeface="Calibri" panose="020F0502020204030204" pitchFamily="34" charset="0"/>
                <a:cs typeface="Arial" panose="020B0604020202020204" pitchFamily="34" charset="0"/>
              </a:rPr>
              <a:t>Scotman</a:t>
            </a:r>
            <a:r>
              <a:rPr lang="en-AU" dirty="0">
                <a:solidFill>
                  <a:prstClr val="black"/>
                </a:solidFill>
                <a:latin typeface="+mj-lt"/>
                <a:ea typeface="Calibri" panose="020F0502020204030204" pitchFamily="34" charset="0"/>
                <a:cs typeface="Arial" panose="020B0604020202020204" pitchFamily="34" charset="0"/>
              </a:rPr>
              <a:t>, 2014</a:t>
            </a:r>
          </a:p>
        </p:txBody>
      </p:sp>
      <p:pic>
        <p:nvPicPr>
          <p:cNvPr id="10" name="Picture 9">
            <a:extLst>
              <a:ext uri="{FF2B5EF4-FFF2-40B4-BE49-F238E27FC236}">
                <a16:creationId xmlns:a16="http://schemas.microsoft.com/office/drawing/2014/main" id="{33528ED3-3C9A-4759-AE8A-C4C7D6A441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43805" y="1164673"/>
            <a:ext cx="5528054" cy="2634590"/>
          </a:xfrm>
          <a:prstGeom prst="rect">
            <a:avLst/>
          </a:prstGeom>
        </p:spPr>
      </p:pic>
      <p:sp>
        <p:nvSpPr>
          <p:cNvPr id="7" name="Footer Placeholder 1">
            <a:extLst>
              <a:ext uri="{FF2B5EF4-FFF2-40B4-BE49-F238E27FC236}">
                <a16:creationId xmlns:a16="http://schemas.microsoft.com/office/drawing/2014/main" id="{BF66295C-A169-406B-BAF9-45E4C663B130}"/>
              </a:ext>
            </a:extLst>
          </p:cNvPr>
          <p:cNvSpPr txBox="1">
            <a:spLocks/>
          </p:cNvSpPr>
          <p:nvPr/>
        </p:nvSpPr>
        <p:spPr>
          <a:xfrm>
            <a:off x="285840" y="6347374"/>
            <a:ext cx="374441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600" dirty="0">
                <a:solidFill>
                  <a:schemeClr val="bg1"/>
                </a:solidFill>
                <a:latin typeface="+mj-lt"/>
              </a:rPr>
              <a:t>EMPOWERMENT</a:t>
            </a:r>
          </a:p>
        </p:txBody>
      </p:sp>
    </p:spTree>
    <p:extLst>
      <p:ext uri="{BB962C8B-B14F-4D97-AF65-F5344CB8AC3E}">
        <p14:creationId xmlns:p14="http://schemas.microsoft.com/office/powerpoint/2010/main" val="341101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153B4-58E2-4E64-B06B-DEB4425BDD8E}"/>
              </a:ext>
            </a:extLst>
          </p:cNvPr>
          <p:cNvSpPr txBox="1">
            <a:spLocks/>
          </p:cNvSpPr>
          <p:nvPr/>
        </p:nvSpPr>
        <p:spPr>
          <a:xfrm>
            <a:off x="341987" y="538888"/>
            <a:ext cx="7892027" cy="5643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chemeClr val="bg1"/>
                </a:solidFill>
              </a:rPr>
              <a:t>NOTHING ABOUT ME, WITHOUT ME</a:t>
            </a:r>
            <a:endParaRPr lang="en-AU" sz="3000" dirty="0">
              <a:solidFill>
                <a:schemeClr val="bg1"/>
              </a:solidFill>
            </a:endParaRPr>
          </a:p>
        </p:txBody>
      </p:sp>
      <p:pic>
        <p:nvPicPr>
          <p:cNvPr id="5" name="Picture 4">
            <a:extLst>
              <a:ext uri="{FF2B5EF4-FFF2-40B4-BE49-F238E27FC236}">
                <a16:creationId xmlns:a16="http://schemas.microsoft.com/office/drawing/2014/main" id="{3604C4AF-6CF3-482D-BAA8-5A32AD0112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4698" y="1423397"/>
            <a:ext cx="6480000" cy="3890340"/>
          </a:xfrm>
          <a:prstGeom prst="rect">
            <a:avLst/>
          </a:prstGeom>
        </p:spPr>
      </p:pic>
      <p:sp>
        <p:nvSpPr>
          <p:cNvPr id="7" name="Footer Placeholder 1">
            <a:extLst>
              <a:ext uri="{FF2B5EF4-FFF2-40B4-BE49-F238E27FC236}">
                <a16:creationId xmlns:a16="http://schemas.microsoft.com/office/drawing/2014/main" id="{77EAE65C-3B35-404E-9406-4E32DF27004B}"/>
              </a:ext>
            </a:extLst>
          </p:cNvPr>
          <p:cNvSpPr txBox="1">
            <a:spLocks/>
          </p:cNvSpPr>
          <p:nvPr/>
        </p:nvSpPr>
        <p:spPr>
          <a:xfrm>
            <a:off x="285840" y="6347374"/>
            <a:ext cx="374441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600" dirty="0">
                <a:solidFill>
                  <a:schemeClr val="bg1"/>
                </a:solidFill>
                <a:latin typeface="+mj-lt"/>
              </a:rPr>
              <a:t>EMPOWERMENT</a:t>
            </a:r>
          </a:p>
        </p:txBody>
      </p:sp>
    </p:spTree>
    <p:extLst>
      <p:ext uri="{BB962C8B-B14F-4D97-AF65-F5344CB8AC3E}">
        <p14:creationId xmlns:p14="http://schemas.microsoft.com/office/powerpoint/2010/main" val="18301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FFC15F5-A90A-40C7-8A76-333926D920C3}"/>
              </a:ext>
            </a:extLst>
          </p:cNvPr>
          <p:cNvSpPr txBox="1"/>
          <p:nvPr/>
        </p:nvSpPr>
        <p:spPr>
          <a:xfrm>
            <a:off x="285839" y="38837"/>
            <a:ext cx="8826955" cy="523220"/>
          </a:xfrm>
          <a:prstGeom prst="rect">
            <a:avLst/>
          </a:prstGeom>
          <a:noFill/>
        </p:spPr>
        <p:txBody>
          <a:bodyPr wrap="square" rtlCol="0">
            <a:spAutoFit/>
          </a:bodyPr>
          <a:lstStyle/>
          <a:p>
            <a:r>
              <a:rPr lang="en-AU" sz="2800" dirty="0">
                <a:solidFill>
                  <a:schemeClr val="bg1"/>
                </a:solidFill>
                <a:latin typeface="Arial" panose="020B0604020202020204" pitchFamily="34" charset="0"/>
                <a:ea typeface="+mj-ea"/>
                <a:cs typeface="Arial" panose="020B0604020202020204" pitchFamily="34" charset="0"/>
              </a:rPr>
              <a:t>Types of decision making</a:t>
            </a:r>
          </a:p>
        </p:txBody>
      </p:sp>
      <p:pic>
        <p:nvPicPr>
          <p:cNvPr id="8" name="Picture 7">
            <a:extLst>
              <a:ext uri="{FF2B5EF4-FFF2-40B4-BE49-F238E27FC236}">
                <a16:creationId xmlns:a16="http://schemas.microsoft.com/office/drawing/2014/main" id="{E9BAEFA3-27DD-4FF3-A950-4384B6AE38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2039" y="1253639"/>
            <a:ext cx="8414157" cy="4350722"/>
          </a:xfrm>
          <a:prstGeom prst="rect">
            <a:avLst/>
          </a:prstGeom>
        </p:spPr>
      </p:pic>
      <p:sp>
        <p:nvSpPr>
          <p:cNvPr id="5" name="Footer Placeholder 1">
            <a:extLst>
              <a:ext uri="{FF2B5EF4-FFF2-40B4-BE49-F238E27FC236}">
                <a16:creationId xmlns:a16="http://schemas.microsoft.com/office/drawing/2014/main" id="{AB8689D4-70A8-4601-9299-3CCA856AFE04}"/>
              </a:ext>
            </a:extLst>
          </p:cNvPr>
          <p:cNvSpPr txBox="1">
            <a:spLocks/>
          </p:cNvSpPr>
          <p:nvPr/>
        </p:nvSpPr>
        <p:spPr>
          <a:xfrm>
            <a:off x="285840" y="6347374"/>
            <a:ext cx="374441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600" dirty="0">
                <a:solidFill>
                  <a:schemeClr val="bg1"/>
                </a:solidFill>
                <a:latin typeface="+mj-lt"/>
              </a:rPr>
              <a:t>EMPOWERMENT</a:t>
            </a:r>
          </a:p>
        </p:txBody>
      </p:sp>
    </p:spTree>
    <p:extLst>
      <p:ext uri="{BB962C8B-B14F-4D97-AF65-F5344CB8AC3E}">
        <p14:creationId xmlns:p14="http://schemas.microsoft.com/office/powerpoint/2010/main" val="205283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713271-270F-472E-9BFC-B26E2F436B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2416" y="1446025"/>
            <a:ext cx="7417775" cy="4636364"/>
          </a:xfrm>
          <a:prstGeom prst="rect">
            <a:avLst/>
          </a:prstGeom>
        </p:spPr>
      </p:pic>
      <p:sp>
        <p:nvSpPr>
          <p:cNvPr id="9" name="TextBox 8">
            <a:extLst>
              <a:ext uri="{FF2B5EF4-FFF2-40B4-BE49-F238E27FC236}">
                <a16:creationId xmlns:a16="http://schemas.microsoft.com/office/drawing/2014/main" id="{3FFC15F5-A90A-40C7-8A76-333926D920C3}"/>
              </a:ext>
            </a:extLst>
          </p:cNvPr>
          <p:cNvSpPr txBox="1"/>
          <p:nvPr/>
        </p:nvSpPr>
        <p:spPr>
          <a:xfrm>
            <a:off x="285840" y="93635"/>
            <a:ext cx="8826955" cy="523220"/>
          </a:xfrm>
          <a:prstGeom prst="rect">
            <a:avLst/>
          </a:prstGeom>
          <a:noFill/>
        </p:spPr>
        <p:txBody>
          <a:bodyPr wrap="square" rtlCol="0">
            <a:spAutoFit/>
          </a:bodyPr>
          <a:lstStyle/>
          <a:p>
            <a:r>
              <a:rPr lang="en-AU" sz="2800" dirty="0">
                <a:solidFill>
                  <a:schemeClr val="bg1"/>
                </a:solidFill>
                <a:latin typeface="Arial" panose="020B0604020202020204" pitchFamily="34" charset="0"/>
                <a:ea typeface="+mj-ea"/>
                <a:cs typeface="Arial" panose="020B0604020202020204" pitchFamily="34" charset="0"/>
              </a:rPr>
              <a:t>Decision-making continuum</a:t>
            </a:r>
          </a:p>
        </p:txBody>
      </p:sp>
      <p:sp>
        <p:nvSpPr>
          <p:cNvPr id="5" name="TextBox 4">
            <a:extLst>
              <a:ext uri="{FF2B5EF4-FFF2-40B4-BE49-F238E27FC236}">
                <a16:creationId xmlns:a16="http://schemas.microsoft.com/office/drawing/2014/main" id="{36623F24-DC89-4FBB-955D-429766FCE31C}"/>
              </a:ext>
            </a:extLst>
          </p:cNvPr>
          <p:cNvSpPr txBox="1"/>
          <p:nvPr/>
        </p:nvSpPr>
        <p:spPr>
          <a:xfrm>
            <a:off x="932416" y="907270"/>
            <a:ext cx="7279165" cy="646331"/>
          </a:xfrm>
          <a:prstGeom prst="rect">
            <a:avLst/>
          </a:prstGeom>
          <a:noFill/>
        </p:spPr>
        <p:txBody>
          <a:bodyPr wrap="square" rtlCol="0">
            <a:spAutoFit/>
          </a:bodyPr>
          <a:lstStyle/>
          <a:p>
            <a:pPr lvl="0"/>
            <a:r>
              <a:rPr lang="en-AU" dirty="0">
                <a:solidFill>
                  <a:prstClr val="black">
                    <a:lumMod val="75000"/>
                    <a:lumOff val="25000"/>
                  </a:prstClr>
                </a:solidFill>
                <a:latin typeface="+mj-lt"/>
                <a:cs typeface="Arial" panose="020B0604020202020204" pitchFamily="34" charset="0"/>
              </a:rPr>
              <a:t>What might influence where a person with a mental health condition sits on this continuum at any time?</a:t>
            </a:r>
            <a:endParaRPr lang="en-US" dirty="0">
              <a:solidFill>
                <a:prstClr val="black">
                  <a:lumMod val="75000"/>
                  <a:lumOff val="25000"/>
                </a:prstClr>
              </a:solidFill>
              <a:latin typeface="+mj-lt"/>
              <a:cs typeface="Arial" panose="020B0604020202020204" pitchFamily="34" charset="0"/>
            </a:endParaRPr>
          </a:p>
        </p:txBody>
      </p:sp>
      <p:sp>
        <p:nvSpPr>
          <p:cNvPr id="8" name="Footer Placeholder 1">
            <a:extLst>
              <a:ext uri="{FF2B5EF4-FFF2-40B4-BE49-F238E27FC236}">
                <a16:creationId xmlns:a16="http://schemas.microsoft.com/office/drawing/2014/main" id="{16FCA757-6897-4AE9-82CD-556A5CCF8C1F}"/>
              </a:ext>
            </a:extLst>
          </p:cNvPr>
          <p:cNvSpPr txBox="1">
            <a:spLocks/>
          </p:cNvSpPr>
          <p:nvPr/>
        </p:nvSpPr>
        <p:spPr>
          <a:xfrm>
            <a:off x="285840" y="6347374"/>
            <a:ext cx="374441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600" dirty="0">
                <a:solidFill>
                  <a:schemeClr val="bg1"/>
                </a:solidFill>
                <a:latin typeface="+mj-lt"/>
              </a:rPr>
              <a:t>EMPOWERMENT</a:t>
            </a:r>
          </a:p>
        </p:txBody>
      </p:sp>
    </p:spTree>
    <p:extLst>
      <p:ext uri="{BB962C8B-B14F-4D97-AF65-F5344CB8AC3E}">
        <p14:creationId xmlns:p14="http://schemas.microsoft.com/office/powerpoint/2010/main" val="214342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4867AAE0-EF84-44AE-A16B-698D68383F18}"/>
              </a:ext>
            </a:extLst>
          </p:cNvPr>
          <p:cNvSpPr txBox="1">
            <a:spLocks/>
          </p:cNvSpPr>
          <p:nvPr/>
        </p:nvSpPr>
        <p:spPr>
          <a:xfrm>
            <a:off x="109765" y="145501"/>
            <a:ext cx="873239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defRPr/>
            </a:pPr>
            <a:r>
              <a:rPr lang="en-US" sz="2200" dirty="0">
                <a:solidFill>
                  <a:schemeClr val="bg1"/>
                </a:solidFill>
                <a:latin typeface="Arial" panose="020B0604020202020204" pitchFamily="34" charset="0"/>
                <a:cs typeface="Arial" panose="020B0604020202020204" pitchFamily="34" charset="0"/>
              </a:rPr>
              <a:t>ACTIVITY 2 – Advocacy within a recovery paradigm</a:t>
            </a:r>
            <a:endParaRPr lang="en-AU" sz="2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9BCF306-5D0D-41F4-9F6A-4F3C6194A7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285840" y="4922028"/>
            <a:ext cx="1037813" cy="1029375"/>
          </a:xfrm>
          <a:prstGeom prst="rect">
            <a:avLst/>
          </a:prstGeom>
        </p:spPr>
      </p:pic>
      <p:grpSp>
        <p:nvGrpSpPr>
          <p:cNvPr id="8" name="Group 7">
            <a:extLst>
              <a:ext uri="{FF2B5EF4-FFF2-40B4-BE49-F238E27FC236}">
                <a16:creationId xmlns:a16="http://schemas.microsoft.com/office/drawing/2014/main" id="{9C6BFDF1-C76B-4550-9D4A-608193E5551F}"/>
              </a:ext>
            </a:extLst>
          </p:cNvPr>
          <p:cNvGrpSpPr>
            <a:grpSpLocks/>
          </p:cNvGrpSpPr>
          <p:nvPr/>
        </p:nvGrpSpPr>
        <p:grpSpPr>
          <a:xfrm>
            <a:off x="201198" y="968033"/>
            <a:ext cx="8435280" cy="4756776"/>
            <a:chOff x="251520" y="1706264"/>
            <a:chExt cx="8435280" cy="4756776"/>
          </a:xfrm>
        </p:grpSpPr>
        <p:graphicFrame>
          <p:nvGraphicFramePr>
            <p:cNvPr id="9" name="Content Placeholder 5">
              <a:extLst>
                <a:ext uri="{FF2B5EF4-FFF2-40B4-BE49-F238E27FC236}">
                  <a16:creationId xmlns:a16="http://schemas.microsoft.com/office/drawing/2014/main" id="{651EA646-E05C-470E-8D50-B39F84581C33}"/>
                </a:ext>
              </a:extLst>
            </p:cNvPr>
            <p:cNvGraphicFramePr>
              <a:graphicFrameLocks/>
            </p:cNvGraphicFramePr>
            <p:nvPr>
              <p:extLst>
                <p:ext uri="{D42A27DB-BD31-4B8C-83A1-F6EECF244321}">
                  <p14:modId xmlns:p14="http://schemas.microsoft.com/office/powerpoint/2010/main" val="316486885"/>
                </p:ext>
              </p:extLst>
            </p:nvPr>
          </p:nvGraphicFramePr>
          <p:xfrm>
            <a:off x="457200" y="170626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3F3C26B3-E409-4D7B-8B31-2AEDE01F8635}"/>
                </a:ext>
              </a:extLst>
            </p:cNvPr>
            <p:cNvGrpSpPr/>
            <p:nvPr/>
          </p:nvGrpSpPr>
          <p:grpSpPr>
            <a:xfrm>
              <a:off x="251520" y="3665919"/>
              <a:ext cx="8138309" cy="2797121"/>
              <a:chOff x="251520" y="3665919"/>
              <a:chExt cx="8138309" cy="2797121"/>
            </a:xfrm>
          </p:grpSpPr>
          <p:sp>
            <p:nvSpPr>
              <p:cNvPr id="11" name="Right Arrow 5">
                <a:extLst>
                  <a:ext uri="{FF2B5EF4-FFF2-40B4-BE49-F238E27FC236}">
                    <a16:creationId xmlns:a16="http://schemas.microsoft.com/office/drawing/2014/main" id="{A6D1E66D-2ECC-4BA1-96D3-6EA35DA1EB87}"/>
                  </a:ext>
                </a:extLst>
              </p:cNvPr>
              <p:cNvSpPr/>
              <p:nvPr/>
            </p:nvSpPr>
            <p:spPr>
              <a:xfrm>
                <a:off x="251520" y="3665919"/>
                <a:ext cx="2508446" cy="1652608"/>
              </a:xfrm>
              <a:prstGeom prst="rightArrow">
                <a:avLst/>
              </a:prstGeom>
              <a:solidFill>
                <a:schemeClr val="bg1"/>
              </a:solidFill>
              <a:ln>
                <a:solidFill>
                  <a:srgbClr val="4F2083"/>
                </a:solidFill>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AU" sz="1400" dirty="0">
                    <a:solidFill>
                      <a:srgbClr val="4F2083"/>
                    </a:solidFill>
                  </a:rPr>
                  <a:t>If and when the </a:t>
                </a:r>
                <a:br>
                  <a:rPr lang="en-AU" sz="1400" dirty="0">
                    <a:solidFill>
                      <a:srgbClr val="4F2083"/>
                    </a:solidFill>
                  </a:rPr>
                </a:br>
                <a:r>
                  <a:rPr lang="en-AU" sz="1400" dirty="0">
                    <a:solidFill>
                      <a:srgbClr val="4F2083"/>
                    </a:solidFill>
                  </a:rPr>
                  <a:t>person </a:t>
                </a:r>
                <a:r>
                  <a:rPr lang="en-AU" sz="1400" i="1" dirty="0">
                    <a:solidFill>
                      <a:srgbClr val="4F2083"/>
                    </a:solidFill>
                  </a:rPr>
                  <a:t>chooses </a:t>
                </a:r>
                <a:br>
                  <a:rPr lang="en-AU" sz="1400" i="1" dirty="0">
                    <a:solidFill>
                      <a:srgbClr val="4F2083"/>
                    </a:solidFill>
                  </a:rPr>
                </a:br>
                <a:r>
                  <a:rPr lang="en-AU" sz="1400" dirty="0">
                    <a:solidFill>
                      <a:srgbClr val="4F2083"/>
                    </a:solidFill>
                  </a:rPr>
                  <a:t>not to self-advocate</a:t>
                </a:r>
                <a:br>
                  <a:rPr lang="en-AU" sz="1400" dirty="0">
                    <a:solidFill>
                      <a:srgbClr val="4F2083"/>
                    </a:solidFill>
                  </a:rPr>
                </a:br>
                <a:r>
                  <a:rPr lang="en-AU" sz="1400" dirty="0">
                    <a:solidFill>
                      <a:srgbClr val="4F2083"/>
                    </a:solidFill>
                  </a:rPr>
                  <a:t>at that time</a:t>
                </a:r>
                <a:r>
                  <a:rPr lang="en-AU" sz="1400" i="1" dirty="0">
                    <a:solidFill>
                      <a:srgbClr val="4F2083"/>
                    </a:solidFill>
                  </a:rPr>
                  <a:t> </a:t>
                </a:r>
                <a:endParaRPr lang="en-AU" sz="1400" dirty="0">
                  <a:solidFill>
                    <a:srgbClr val="4F2083"/>
                  </a:solidFill>
                </a:endParaRPr>
              </a:p>
            </p:txBody>
          </p:sp>
          <p:sp>
            <p:nvSpPr>
              <p:cNvPr id="12" name="Right Arrow 6">
                <a:extLst>
                  <a:ext uri="{FF2B5EF4-FFF2-40B4-BE49-F238E27FC236}">
                    <a16:creationId xmlns:a16="http://schemas.microsoft.com/office/drawing/2014/main" id="{6BCE0514-A222-4550-8145-6E110B20693F}"/>
                  </a:ext>
                </a:extLst>
              </p:cNvPr>
              <p:cNvSpPr/>
              <p:nvPr/>
            </p:nvSpPr>
            <p:spPr>
              <a:xfrm flipH="1">
                <a:off x="5522823" y="4656948"/>
                <a:ext cx="2867006" cy="1806092"/>
              </a:xfrm>
              <a:prstGeom prst="rightArrow">
                <a:avLst/>
              </a:prstGeom>
              <a:solidFill>
                <a:sysClr val="window" lastClr="FFFFFF"/>
              </a:solidFill>
              <a:ln w="25400" cap="flat" cmpd="sng" algn="ctr">
                <a:solidFill>
                  <a:srgbClr val="F47D2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350" b="0" i="0" u="none" strike="noStrike" kern="0" cap="none" spc="0" normalizeH="0" baseline="0" noProof="0" dirty="0">
                    <a:ln>
                      <a:noFill/>
                    </a:ln>
                    <a:solidFill>
                      <a:srgbClr val="F79646">
                        <a:lumMod val="75000"/>
                      </a:srgbClr>
                    </a:solidFill>
                    <a:effectLst/>
                    <a:uLnTx/>
                    <a:uFillTx/>
                    <a:latin typeface="+mj-lt"/>
                    <a:ea typeface="+mn-ea"/>
                    <a:cs typeface="+mn-cs"/>
                  </a:rPr>
                  <a:t>When advocacy is undertaken by a party other than the person and is  </a:t>
                </a:r>
                <a:r>
                  <a:rPr kumimoji="0" lang="en-AU" sz="1350" b="0" i="1" u="none" strike="noStrike" kern="0" cap="none" spc="0" normalizeH="0" baseline="0" noProof="0" dirty="0">
                    <a:ln>
                      <a:noFill/>
                    </a:ln>
                    <a:solidFill>
                      <a:srgbClr val="F79646">
                        <a:lumMod val="75000"/>
                      </a:srgbClr>
                    </a:solidFill>
                    <a:effectLst/>
                    <a:uLnTx/>
                    <a:uFillTx/>
                    <a:latin typeface="+mj-lt"/>
                    <a:ea typeface="+mn-ea"/>
                    <a:cs typeface="+mn-cs"/>
                  </a:rPr>
                  <a:t>not directed by the person </a:t>
                </a:r>
                <a:endParaRPr kumimoji="0" lang="en-AU" sz="1350" b="0" i="0" u="none" strike="noStrike" kern="0" cap="none" spc="0" normalizeH="0" baseline="0" noProof="0" dirty="0">
                  <a:ln>
                    <a:noFill/>
                  </a:ln>
                  <a:solidFill>
                    <a:srgbClr val="F79646">
                      <a:lumMod val="75000"/>
                    </a:srgbClr>
                  </a:solidFill>
                  <a:effectLst/>
                  <a:uLnTx/>
                  <a:uFillTx/>
                  <a:latin typeface="+mj-lt"/>
                  <a:ea typeface="+mn-ea"/>
                  <a:cs typeface="+mn-cs"/>
                </a:endParaRPr>
              </a:p>
            </p:txBody>
          </p:sp>
        </p:grpSp>
      </p:grpSp>
      <p:sp>
        <p:nvSpPr>
          <p:cNvPr id="13" name="Footer Placeholder 1">
            <a:extLst>
              <a:ext uri="{FF2B5EF4-FFF2-40B4-BE49-F238E27FC236}">
                <a16:creationId xmlns:a16="http://schemas.microsoft.com/office/drawing/2014/main" id="{4FE7F5DB-9070-4E0A-A0EB-D6B32F33A572}"/>
              </a:ext>
            </a:extLst>
          </p:cNvPr>
          <p:cNvSpPr txBox="1">
            <a:spLocks/>
          </p:cNvSpPr>
          <p:nvPr/>
        </p:nvSpPr>
        <p:spPr>
          <a:xfrm>
            <a:off x="285840" y="6347374"/>
            <a:ext cx="374441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600" dirty="0">
                <a:solidFill>
                  <a:schemeClr val="bg1"/>
                </a:solidFill>
                <a:latin typeface="+mj-lt"/>
              </a:rPr>
              <a:t>EMPOWERMENT</a:t>
            </a:r>
          </a:p>
        </p:txBody>
      </p:sp>
    </p:spTree>
    <p:extLst>
      <p:ext uri="{BB962C8B-B14F-4D97-AF65-F5344CB8AC3E}">
        <p14:creationId xmlns:p14="http://schemas.microsoft.com/office/powerpoint/2010/main" val="3595339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TotalTime>
  <Words>308</Words>
  <Application>Microsoft Office PowerPoint</Application>
  <PresentationFormat>On-screen Show (4:3)</PresentationFormat>
  <Paragraphs>72</Paragraphs>
  <Slides>15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Deusien</dc:creator>
  <cp:lastModifiedBy>Carrie Stone</cp:lastModifiedBy>
  <cp:revision>188</cp:revision>
  <dcterms:created xsi:type="dcterms:W3CDTF">2020-06-02T01:04:38Z</dcterms:created>
  <dcterms:modified xsi:type="dcterms:W3CDTF">2020-06-10T04:31:25Z</dcterms:modified>
</cp:coreProperties>
</file>