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266" r:id="rId3"/>
    <p:sldId id="267" r:id="rId4"/>
    <p:sldId id="268" r:id="rId5"/>
    <p:sldId id="271" r:id="rId6"/>
    <p:sldId id="270" r:id="rId7"/>
    <p:sldId id="313" r:id="rId8"/>
    <p:sldId id="312" r:id="rId9"/>
    <p:sldId id="310" r:id="rId10"/>
    <p:sldId id="315" r:id="rId11"/>
    <p:sldId id="316" r:id="rId12"/>
    <p:sldId id="317" r:id="rId13"/>
    <p:sldId id="279" r:id="rId14"/>
    <p:sldId id="281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544C9E-A625-4223-8731-13CDC4FB8B36}">
          <p14:sldIdLst>
            <p14:sldId id="318"/>
            <p14:sldId id="266"/>
            <p14:sldId id="267"/>
            <p14:sldId id="268"/>
            <p14:sldId id="271"/>
            <p14:sldId id="270"/>
            <p14:sldId id="313"/>
            <p14:sldId id="312"/>
            <p14:sldId id="310"/>
            <p14:sldId id="315"/>
            <p14:sldId id="316"/>
            <p14:sldId id="317"/>
            <p14:sldId id="279"/>
            <p14:sldId id="281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93"/>
    <a:srgbClr val="C3EFF4"/>
    <a:srgbClr val="F47B20"/>
    <a:srgbClr val="90B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cc.org.au/learning-development" TargetMode="External"/><Relationship Id="rId2" Type="http://schemas.openxmlformats.org/officeDocument/2006/relationships/hyperlink" Target="http://www.mhcc.org.a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hyperlink" Target="mailto:askus@mhcc.org.au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50AD5C-4293-496D-934E-7F0F417D95F2}"/>
              </a:ext>
            </a:extLst>
          </p:cNvPr>
          <p:cNvSpPr/>
          <p:nvPr userDrawn="1"/>
        </p:nvSpPr>
        <p:spPr>
          <a:xfrm>
            <a:off x="-18000" y="6174000"/>
            <a:ext cx="9180000" cy="684000"/>
          </a:xfrm>
          <a:prstGeom prst="rect">
            <a:avLst/>
          </a:prstGeom>
          <a:solidFill>
            <a:srgbClr val="007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025A86-E619-44E2-82FC-689D86977218}"/>
              </a:ext>
            </a:extLst>
          </p:cNvPr>
          <p:cNvSpPr txBox="1"/>
          <p:nvPr userDrawn="1"/>
        </p:nvSpPr>
        <p:spPr>
          <a:xfrm>
            <a:off x="1682905" y="1761601"/>
            <a:ext cx="577818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dirty="0">
                <a:latin typeface="+mj-lt"/>
              </a:rPr>
              <a:t>Supporting Community Connection:</a:t>
            </a:r>
            <a:endParaRPr lang="en-AU" sz="2500" dirty="0">
              <a:solidFill>
                <a:srgbClr val="F47B20"/>
              </a:solidFill>
              <a:latin typeface="+mj-lt"/>
            </a:endParaRPr>
          </a:p>
          <a:p>
            <a:pPr algn="ctr"/>
            <a:r>
              <a:rPr lang="en-AU" sz="3600" kern="1200" dirty="0">
                <a:solidFill>
                  <a:srgbClr val="007D93"/>
                </a:solidFill>
                <a:latin typeface="+mn-lt"/>
                <a:ea typeface="+mn-ea"/>
                <a:cs typeface="+mn-cs"/>
              </a:rPr>
              <a:t>What is Recovery?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7D10268-E171-43F8-A4AD-C1969EF091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448" y="654592"/>
            <a:ext cx="1800000" cy="162253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31C2053-EC74-40C4-942E-BA4516275B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1999" y="3015276"/>
            <a:ext cx="2340000" cy="196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2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4ED5345-B20A-4058-85A4-A46ED64172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21288"/>
            <a:ext cx="927247" cy="57589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0C8E9C-6CD6-4AC5-B4AC-1D735F2364B5}"/>
              </a:ext>
            </a:extLst>
          </p:cNvPr>
          <p:cNvCxnSpPr/>
          <p:nvPr userDrawn="1"/>
        </p:nvCxnSpPr>
        <p:spPr>
          <a:xfrm>
            <a:off x="323528" y="6597352"/>
            <a:ext cx="7344816" cy="0"/>
          </a:xfrm>
          <a:prstGeom prst="line">
            <a:avLst/>
          </a:prstGeom>
          <a:ln>
            <a:solidFill>
              <a:srgbClr val="4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80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0036-CB56-4059-9639-2A0F67B416CB}" type="datetimeFigureOut">
              <a:rPr lang="en-AU" smtClean="0"/>
              <a:t>10/06/2020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FB2E-AC87-4A2A-82F6-755C0C1A30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7325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0036-CB56-4059-9639-2A0F67B416CB}" type="datetimeFigureOut">
              <a:rPr lang="en-AU" smtClean="0"/>
              <a:t>10/06/2020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FB2E-AC87-4A2A-82F6-755C0C1A30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2854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0036-CB56-4059-9639-2A0F67B416CB}" type="datetimeFigureOut">
              <a:rPr lang="en-AU" smtClean="0"/>
              <a:t>10/06/2020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FB2E-AC87-4A2A-82F6-755C0C1A30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9819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0036-CB56-4059-9639-2A0F67B416CB}" type="datetimeFigureOut">
              <a:rPr lang="en-AU" smtClean="0"/>
              <a:t>10/06/2020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FB2E-AC87-4A2A-82F6-755C0C1A30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061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0036-CB56-4059-9639-2A0F67B416CB}" type="datetimeFigureOut">
              <a:rPr lang="en-AU" smtClean="0"/>
              <a:t>10/06/2020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FB2E-AC87-4A2A-82F6-755C0C1A30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3901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0036-CB56-4059-9639-2A0F67B416CB}" type="datetimeFigureOut">
              <a:rPr lang="en-AU" smtClean="0"/>
              <a:t>10/06/2020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FB2E-AC87-4A2A-82F6-755C0C1A30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4864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0036-CB56-4059-9639-2A0F67B416CB}" type="datetimeFigureOut">
              <a:rPr lang="en-AU" smtClean="0"/>
              <a:t>10/06/2020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FB2E-AC87-4A2A-82F6-755C0C1A30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53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0036-CB56-4059-9639-2A0F67B416CB}" type="datetimeFigureOut">
              <a:rPr lang="en-AU" smtClean="0"/>
              <a:t>10/06/2020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FB2E-AC87-4A2A-82F6-755C0C1A30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611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0036-CB56-4059-9639-2A0F67B416CB}" type="datetimeFigureOut">
              <a:rPr lang="en-AU" smtClean="0"/>
              <a:t>10/06/2020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FB2E-AC87-4A2A-82F6-755C0C1A30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714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50AD5C-4293-496D-934E-7F0F417D95F2}"/>
              </a:ext>
            </a:extLst>
          </p:cNvPr>
          <p:cNvSpPr/>
          <p:nvPr userDrawn="1"/>
        </p:nvSpPr>
        <p:spPr>
          <a:xfrm>
            <a:off x="-18000" y="0"/>
            <a:ext cx="9180000" cy="684000"/>
          </a:xfrm>
          <a:prstGeom prst="rect">
            <a:avLst/>
          </a:prstGeom>
          <a:solidFill>
            <a:srgbClr val="007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025A86-E619-44E2-82FC-689D86977218}"/>
              </a:ext>
            </a:extLst>
          </p:cNvPr>
          <p:cNvSpPr txBox="1"/>
          <p:nvPr userDrawn="1"/>
        </p:nvSpPr>
        <p:spPr>
          <a:xfrm>
            <a:off x="862308" y="2841346"/>
            <a:ext cx="7677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latin typeface="+mj-lt"/>
              </a:rPr>
              <a:t>Supporting Community Connection:</a:t>
            </a:r>
            <a:endParaRPr lang="en-AU" sz="2800" dirty="0">
              <a:solidFill>
                <a:srgbClr val="F47B20"/>
              </a:solidFill>
              <a:latin typeface="+mj-lt"/>
            </a:endParaRPr>
          </a:p>
          <a:p>
            <a:pPr algn="ctr"/>
            <a:r>
              <a:rPr lang="en-AU" sz="3600" dirty="0">
                <a:solidFill>
                  <a:srgbClr val="007D93"/>
                </a:solidFill>
                <a:latin typeface="+mj-lt"/>
              </a:rPr>
              <a:t>What is Recovery?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7D10268-E171-43F8-A4AD-C1969EF091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0951" y="932085"/>
            <a:ext cx="1800000" cy="16225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DC4D76-F648-4978-9E18-8474F938DC54}"/>
              </a:ext>
            </a:extLst>
          </p:cNvPr>
          <p:cNvSpPr txBox="1"/>
          <p:nvPr userDrawn="1"/>
        </p:nvSpPr>
        <p:spPr>
          <a:xfrm>
            <a:off x="2262362" y="186091"/>
            <a:ext cx="465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chemeClr val="bg1"/>
                </a:solidFill>
              </a:rPr>
              <a:t>SUPPORTING COMMUNITY CONNECTION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3D8725E-610B-4984-9D5B-02D84FB0C8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9999" y="4113330"/>
            <a:ext cx="2340000" cy="196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7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50AD5C-4293-496D-934E-7F0F417D95F2}"/>
              </a:ext>
            </a:extLst>
          </p:cNvPr>
          <p:cNvSpPr/>
          <p:nvPr userDrawn="1"/>
        </p:nvSpPr>
        <p:spPr>
          <a:xfrm>
            <a:off x="0" y="1"/>
            <a:ext cx="9180000" cy="684000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233614-8588-4A2C-A2CF-F63B599B1DEF}"/>
              </a:ext>
            </a:extLst>
          </p:cNvPr>
          <p:cNvSpPr/>
          <p:nvPr userDrawn="1"/>
        </p:nvSpPr>
        <p:spPr>
          <a:xfrm>
            <a:off x="-36000" y="6174000"/>
            <a:ext cx="9180000" cy="684000"/>
          </a:xfrm>
          <a:prstGeom prst="rect">
            <a:avLst/>
          </a:prstGeom>
          <a:solidFill>
            <a:srgbClr val="007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D3E212-6BBB-49CE-9665-7D99B6C30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49" y="6287139"/>
            <a:ext cx="753533" cy="46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F298556-F137-4E09-ABC1-2329D85CCEF8}"/>
              </a:ext>
            </a:extLst>
          </p:cNvPr>
          <p:cNvSpPr/>
          <p:nvPr userDrawn="1"/>
        </p:nvSpPr>
        <p:spPr>
          <a:xfrm>
            <a:off x="-18000" y="0"/>
            <a:ext cx="9180000" cy="684000"/>
          </a:xfrm>
          <a:prstGeom prst="rect">
            <a:avLst/>
          </a:prstGeom>
          <a:solidFill>
            <a:srgbClr val="007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83A3E8-165B-4A1C-9529-D7EFE34811A1}"/>
              </a:ext>
            </a:extLst>
          </p:cNvPr>
          <p:cNvGrpSpPr/>
          <p:nvPr userDrawn="1"/>
        </p:nvGrpSpPr>
        <p:grpSpPr>
          <a:xfrm>
            <a:off x="244036" y="133223"/>
            <a:ext cx="7136228" cy="358792"/>
            <a:chOff x="244036" y="133223"/>
            <a:chExt cx="7136228" cy="35879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D9EC0A-5084-45B8-8714-507A9C23EDC5}"/>
                </a:ext>
              </a:extLst>
            </p:cNvPr>
            <p:cNvSpPr txBox="1"/>
            <p:nvPr userDrawn="1"/>
          </p:nvSpPr>
          <p:spPr>
            <a:xfrm>
              <a:off x="763266" y="158730"/>
              <a:ext cx="6616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solidFill>
                    <a:schemeClr val="bg1"/>
                  </a:solidFill>
                </a:rPr>
                <a:t>SUPPORTING COMMUNITY CONNECTION: What is Recovery?</a:t>
              </a:r>
              <a:endParaRPr lang="en-AU" sz="2000" dirty="0">
                <a:solidFill>
                  <a:schemeClr val="bg1"/>
                </a:solidFill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99BE25E-32E7-4A93-9AF0-61E742F14E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4036" y="133223"/>
              <a:ext cx="427790" cy="358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560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50AD5C-4293-496D-934E-7F0F417D95F2}"/>
              </a:ext>
            </a:extLst>
          </p:cNvPr>
          <p:cNvSpPr/>
          <p:nvPr userDrawn="1"/>
        </p:nvSpPr>
        <p:spPr>
          <a:xfrm>
            <a:off x="0" y="1"/>
            <a:ext cx="9180000" cy="684000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233614-8588-4A2C-A2CF-F63B599B1DEF}"/>
              </a:ext>
            </a:extLst>
          </p:cNvPr>
          <p:cNvSpPr/>
          <p:nvPr userDrawn="1"/>
        </p:nvSpPr>
        <p:spPr>
          <a:xfrm>
            <a:off x="0" y="6178859"/>
            <a:ext cx="9180000" cy="684000"/>
          </a:xfrm>
          <a:prstGeom prst="rect">
            <a:avLst/>
          </a:prstGeom>
          <a:solidFill>
            <a:srgbClr val="007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D3E212-6BBB-49CE-9665-7D99B6C30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49" y="6287139"/>
            <a:ext cx="753533" cy="46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F298556-F137-4E09-ABC1-2329D85CCEF8}"/>
              </a:ext>
            </a:extLst>
          </p:cNvPr>
          <p:cNvSpPr/>
          <p:nvPr userDrawn="1"/>
        </p:nvSpPr>
        <p:spPr>
          <a:xfrm>
            <a:off x="-18000" y="0"/>
            <a:ext cx="9180000" cy="684000"/>
          </a:xfrm>
          <a:prstGeom prst="rect">
            <a:avLst/>
          </a:prstGeom>
          <a:solidFill>
            <a:srgbClr val="007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ADD4BF-24E9-474F-9737-FC0F50251D0D}"/>
              </a:ext>
            </a:extLst>
          </p:cNvPr>
          <p:cNvGrpSpPr/>
          <p:nvPr userDrawn="1"/>
        </p:nvGrpSpPr>
        <p:grpSpPr>
          <a:xfrm>
            <a:off x="244036" y="133223"/>
            <a:ext cx="7136228" cy="358792"/>
            <a:chOff x="244036" y="133223"/>
            <a:chExt cx="7136228" cy="358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3B8D1C-3B5D-41EA-9304-0D21E57732A7}"/>
                </a:ext>
              </a:extLst>
            </p:cNvPr>
            <p:cNvSpPr txBox="1"/>
            <p:nvPr userDrawn="1"/>
          </p:nvSpPr>
          <p:spPr>
            <a:xfrm>
              <a:off x="763266" y="158730"/>
              <a:ext cx="6616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solidFill>
                    <a:schemeClr val="bg1"/>
                  </a:solidFill>
                </a:rPr>
                <a:t>SUPPORTING COMMUNITY CONNECTION: What is Recovery?</a:t>
              </a:r>
              <a:endParaRPr lang="en-AU" sz="2000" dirty="0">
                <a:solidFill>
                  <a:schemeClr val="bg1"/>
                </a:solidFill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27EFC56-A76B-4091-87F1-BE16490DC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4036" y="133223"/>
              <a:ext cx="427790" cy="358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432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50AD5C-4293-496D-934E-7F0F417D95F2}"/>
              </a:ext>
            </a:extLst>
          </p:cNvPr>
          <p:cNvSpPr/>
          <p:nvPr userDrawn="1"/>
        </p:nvSpPr>
        <p:spPr>
          <a:xfrm>
            <a:off x="-18000" y="0"/>
            <a:ext cx="9180000" cy="684000"/>
          </a:xfrm>
          <a:prstGeom prst="rect">
            <a:avLst/>
          </a:prstGeom>
          <a:solidFill>
            <a:srgbClr val="007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233614-8588-4A2C-A2CF-F63B599B1DEF}"/>
              </a:ext>
            </a:extLst>
          </p:cNvPr>
          <p:cNvSpPr/>
          <p:nvPr userDrawn="1"/>
        </p:nvSpPr>
        <p:spPr>
          <a:xfrm>
            <a:off x="-36000" y="6174000"/>
            <a:ext cx="9180000" cy="684000"/>
          </a:xfrm>
          <a:prstGeom prst="rect">
            <a:avLst/>
          </a:prstGeom>
          <a:solidFill>
            <a:srgbClr val="007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D3E212-6BBB-49CE-9665-7D99B6C30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17" y="6278261"/>
            <a:ext cx="720000" cy="44717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BF49BA-096F-4ED7-B1B1-D5419F663394}"/>
              </a:ext>
            </a:extLst>
          </p:cNvPr>
          <p:cNvCxnSpPr/>
          <p:nvPr userDrawn="1"/>
        </p:nvCxnSpPr>
        <p:spPr>
          <a:xfrm>
            <a:off x="253352" y="6677251"/>
            <a:ext cx="73448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F95507-5EB0-4096-BF83-77DB8D628AD7}"/>
              </a:ext>
            </a:extLst>
          </p:cNvPr>
          <p:cNvGrpSpPr/>
          <p:nvPr userDrawn="1"/>
        </p:nvGrpSpPr>
        <p:grpSpPr>
          <a:xfrm>
            <a:off x="244036" y="133223"/>
            <a:ext cx="7136228" cy="358792"/>
            <a:chOff x="244036" y="133223"/>
            <a:chExt cx="7136228" cy="3587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F783B4-1A0D-4D69-A7EA-F3A38EBD9D8D}"/>
                </a:ext>
              </a:extLst>
            </p:cNvPr>
            <p:cNvSpPr txBox="1"/>
            <p:nvPr userDrawn="1"/>
          </p:nvSpPr>
          <p:spPr>
            <a:xfrm>
              <a:off x="763266" y="158730"/>
              <a:ext cx="6616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solidFill>
                    <a:schemeClr val="bg1"/>
                  </a:solidFill>
                </a:rPr>
                <a:t>SUPPORTING COMMUNITY CONNECTION: What is Recovery?</a:t>
              </a:r>
              <a:endParaRPr lang="en-AU" sz="2000" dirty="0">
                <a:solidFill>
                  <a:schemeClr val="bg1"/>
                </a:solidFill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54260B8E-6C9D-4E77-BD49-C494A0DE83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4036" y="133223"/>
              <a:ext cx="427790" cy="358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650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50AD5C-4293-496D-934E-7F0F417D95F2}"/>
              </a:ext>
            </a:extLst>
          </p:cNvPr>
          <p:cNvSpPr/>
          <p:nvPr userDrawn="1"/>
        </p:nvSpPr>
        <p:spPr>
          <a:xfrm>
            <a:off x="-18000" y="0"/>
            <a:ext cx="9180000" cy="684000"/>
          </a:xfrm>
          <a:prstGeom prst="rect">
            <a:avLst/>
          </a:prstGeom>
          <a:solidFill>
            <a:srgbClr val="007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233614-8588-4A2C-A2CF-F63B599B1DEF}"/>
              </a:ext>
            </a:extLst>
          </p:cNvPr>
          <p:cNvSpPr/>
          <p:nvPr userDrawn="1"/>
        </p:nvSpPr>
        <p:spPr>
          <a:xfrm>
            <a:off x="-36000" y="6176152"/>
            <a:ext cx="9180000" cy="684000"/>
          </a:xfrm>
          <a:prstGeom prst="rect">
            <a:avLst/>
          </a:prstGeom>
          <a:solidFill>
            <a:srgbClr val="007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D3E212-6BBB-49CE-9665-7D99B6C30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17" y="6278261"/>
            <a:ext cx="720000" cy="44717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BF49BA-096F-4ED7-B1B1-D5419F663394}"/>
              </a:ext>
            </a:extLst>
          </p:cNvPr>
          <p:cNvCxnSpPr/>
          <p:nvPr userDrawn="1"/>
        </p:nvCxnSpPr>
        <p:spPr>
          <a:xfrm>
            <a:off x="253352" y="6677251"/>
            <a:ext cx="73448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9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FE27A98-9A50-4FF6-9227-9365531B2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17" y="6278261"/>
            <a:ext cx="720000" cy="4471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276864A-7D7A-4CA8-8586-5E4CF9D5B701}"/>
              </a:ext>
            </a:extLst>
          </p:cNvPr>
          <p:cNvGrpSpPr/>
          <p:nvPr userDrawn="1"/>
        </p:nvGrpSpPr>
        <p:grpSpPr>
          <a:xfrm>
            <a:off x="976676" y="216992"/>
            <a:ext cx="6783797" cy="603871"/>
            <a:chOff x="1234781" y="241441"/>
            <a:chExt cx="6783797" cy="6038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52A099-E165-40E1-B4F4-111DBE70A57D}"/>
                </a:ext>
              </a:extLst>
            </p:cNvPr>
            <p:cNvSpPr txBox="1"/>
            <p:nvPr userDrawn="1"/>
          </p:nvSpPr>
          <p:spPr>
            <a:xfrm>
              <a:off x="1954781" y="374100"/>
              <a:ext cx="6063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>
                  <a:solidFill>
                    <a:schemeClr val="bg1"/>
                  </a:solidFill>
                </a:rPr>
                <a:t>SUPPORTING COMMUNITY CONNECTION: What is recovery?</a:t>
              </a: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76D60EC-1243-4F74-9F5C-CA80AE882B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34781" y="241441"/>
              <a:ext cx="720000" cy="60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222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7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FE27A98-9A50-4FF6-9227-9365531B2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17" y="6278261"/>
            <a:ext cx="720000" cy="44717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922C328-E965-4C1B-8653-9B05DFF58853}"/>
              </a:ext>
            </a:extLst>
          </p:cNvPr>
          <p:cNvCxnSpPr/>
          <p:nvPr userDrawn="1"/>
        </p:nvCxnSpPr>
        <p:spPr>
          <a:xfrm>
            <a:off x="253352" y="6677251"/>
            <a:ext cx="73448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28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7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CFAF167-FBAE-487D-9B01-8BE4EA618588}"/>
              </a:ext>
            </a:extLst>
          </p:cNvPr>
          <p:cNvGrpSpPr/>
          <p:nvPr userDrawn="1"/>
        </p:nvGrpSpPr>
        <p:grpSpPr>
          <a:xfrm>
            <a:off x="1205873" y="325850"/>
            <a:ext cx="6732253" cy="5952616"/>
            <a:chOff x="1817219" y="1218060"/>
            <a:chExt cx="6732253" cy="523705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DF3F6A-3DA3-4B5D-8E64-55F3CA2FA0C1}"/>
                </a:ext>
              </a:extLst>
            </p:cNvPr>
            <p:cNvSpPr txBox="1"/>
            <p:nvPr/>
          </p:nvSpPr>
          <p:spPr>
            <a:xfrm>
              <a:off x="2241263" y="1218060"/>
              <a:ext cx="5884163" cy="51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dirty="0">
                  <a:solidFill>
                    <a:srgbClr val="4F2683"/>
                  </a:solidFill>
                  <a:latin typeface="+mj-lt"/>
                  <a:cs typeface="Calibri" panose="020F0502020204030204" pitchFamily="34" charset="0"/>
                </a:rPr>
                <a:t>Thank you for your participation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8C13A2-751B-4D6B-B997-A33534B09BB0}"/>
                </a:ext>
              </a:extLst>
            </p:cNvPr>
            <p:cNvSpPr txBox="1"/>
            <p:nvPr/>
          </p:nvSpPr>
          <p:spPr>
            <a:xfrm>
              <a:off x="1817219" y="3341158"/>
              <a:ext cx="6732253" cy="311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Empowering community managed mental health in NSW </a:t>
              </a:r>
              <a:br>
                <a:rPr lang="en-US" sz="16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through leadership, advocacy and support.</a:t>
              </a:r>
              <a:endParaRPr lang="en-AU" sz="16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endParaRPr>
            </a:p>
            <a:p>
              <a:pPr algn="ctr"/>
              <a:endParaRPr lang="en-AU" sz="16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endParaRPr>
            </a:p>
            <a:p>
              <a:pPr algn="ctr"/>
              <a:r>
                <a:rPr lang="en-AU" sz="16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See our work &amp; browse our free mental health resources </a:t>
              </a:r>
              <a:br>
                <a:rPr lang="en-AU" sz="16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</a:br>
              <a:r>
                <a:rPr lang="en-AU" sz="1600" dirty="0">
                  <a:solidFill>
                    <a:srgbClr val="4F2683"/>
                  </a:solidFill>
                  <a:latin typeface="+mn-lt"/>
                  <a:cs typeface="Calibri" panose="020F0502020204030204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www.mhcc.org.au</a:t>
              </a:r>
              <a:r>
                <a:rPr lang="en-AU" sz="1600" dirty="0">
                  <a:solidFill>
                    <a:srgbClr val="4F2683"/>
                  </a:solidFill>
                  <a:latin typeface="+mn-lt"/>
                  <a:cs typeface="Calibri" panose="020F0502020204030204" pitchFamily="34" charset="0"/>
                </a:rPr>
                <a:t> </a:t>
              </a:r>
            </a:p>
            <a:p>
              <a:pPr algn="ctr"/>
              <a:endParaRPr lang="en-AU" sz="1600" dirty="0">
                <a:solidFill>
                  <a:srgbClr val="4F2683"/>
                </a:solidFill>
                <a:latin typeface="+mn-lt"/>
                <a:cs typeface="Calibri" panose="020F0502020204030204" pitchFamily="34" charset="0"/>
              </a:endParaRPr>
            </a:p>
            <a:p>
              <a:pPr algn="ctr"/>
              <a:r>
                <a:rPr lang="en-AU" sz="16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Did you know MHCC offers a broad range of mental health training &amp;  </a:t>
              </a:r>
              <a:br>
                <a:rPr lang="en-AU" sz="16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</a:br>
              <a:r>
                <a:rPr lang="en-AU" sz="16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nationally recognised qualifications</a:t>
              </a:r>
            </a:p>
            <a:p>
              <a:pPr algn="ctr"/>
              <a:r>
                <a:rPr lang="en-AU" sz="1600" dirty="0">
                  <a:solidFill>
                    <a:srgbClr val="4F2683"/>
                  </a:solidFill>
                  <a:latin typeface="+mn-lt"/>
                  <a:cs typeface="Calibri" panose="020F050202020403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www.mhcc.org.au/learning-development</a:t>
              </a:r>
              <a:r>
                <a:rPr lang="en-AU" sz="1600" dirty="0">
                  <a:solidFill>
                    <a:srgbClr val="4F2683"/>
                  </a:solidFill>
                  <a:latin typeface="+mn-lt"/>
                  <a:cs typeface="Calibri" panose="020F0502020204030204" pitchFamily="34" charset="0"/>
                </a:rPr>
                <a:t> </a:t>
              </a:r>
            </a:p>
            <a:p>
              <a:pPr algn="ctr"/>
              <a:endParaRPr lang="en-AU" sz="1600" dirty="0">
                <a:solidFill>
                  <a:srgbClr val="4F2683"/>
                </a:solidFill>
                <a:latin typeface="+mn-lt"/>
                <a:cs typeface="Calibri" panose="020F0502020204030204" pitchFamily="34" charset="0"/>
              </a:endParaRPr>
            </a:p>
            <a:p>
              <a:pPr algn="ctr"/>
              <a:r>
                <a:rPr lang="en-AU" sz="16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Got a question? Let’s connect</a:t>
              </a:r>
              <a:br>
                <a:rPr lang="en-AU" sz="16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</a:br>
              <a:r>
                <a:rPr lang="en-AU" sz="1600" dirty="0">
                  <a:solidFill>
                    <a:srgbClr val="4F2683"/>
                  </a:solidFill>
                  <a:latin typeface="+mn-lt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askus@mhcc.org.au</a:t>
              </a:r>
              <a:endParaRPr lang="en-AU" sz="1600" dirty="0">
                <a:solidFill>
                  <a:srgbClr val="4F2683"/>
                </a:solidFill>
                <a:latin typeface="+mn-lt"/>
                <a:cs typeface="Calibri" panose="020F050202020403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5F46F14-6698-49AC-ABEA-F0D56AD262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44528" y="975628"/>
            <a:ext cx="1260000" cy="113326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9A44CD8-15DF-4308-B90F-53FF1777D673}"/>
              </a:ext>
            </a:extLst>
          </p:cNvPr>
          <p:cNvGrpSpPr/>
          <p:nvPr userDrawn="1"/>
        </p:nvGrpSpPr>
        <p:grpSpPr>
          <a:xfrm>
            <a:off x="3292536" y="2173877"/>
            <a:ext cx="2751992" cy="565159"/>
            <a:chOff x="2804677" y="3007290"/>
            <a:chExt cx="3070832" cy="66221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974ECEB-38D7-4B63-82FE-835D9F0B02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509" y="3007290"/>
              <a:ext cx="1800000" cy="58604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993E2C-ED46-4D10-B76E-A2D014DF147F}"/>
                </a:ext>
              </a:extLst>
            </p:cNvPr>
            <p:cNvSpPr/>
            <p:nvPr userDrawn="1"/>
          </p:nvSpPr>
          <p:spPr>
            <a:xfrm>
              <a:off x="2804677" y="3344934"/>
              <a:ext cx="1270844" cy="3245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200" kern="1200" dirty="0">
                  <a:solidFill>
                    <a:srgbClr val="4F2683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PRODUCED BY</a:t>
              </a:r>
              <a:endParaRPr lang="en-AU" sz="12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78D9BB7-FF65-457E-BFB6-AB181A3D5AD6}"/>
              </a:ext>
            </a:extLst>
          </p:cNvPr>
          <p:cNvSpPr txBox="1"/>
          <p:nvPr userDrawn="1"/>
        </p:nvSpPr>
        <p:spPr>
          <a:xfrm>
            <a:off x="2477907" y="1597612"/>
            <a:ext cx="4072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chemeClr val="bg1"/>
                </a:solidFill>
              </a:rPr>
              <a:t>SUPPORTING COMMUNITY CONNECTION</a:t>
            </a:r>
          </a:p>
        </p:txBody>
      </p:sp>
    </p:spTree>
    <p:extLst>
      <p:ext uri="{BB962C8B-B14F-4D97-AF65-F5344CB8AC3E}">
        <p14:creationId xmlns:p14="http://schemas.microsoft.com/office/powerpoint/2010/main" val="392601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20036-CB56-4059-9639-2A0F67B416CB}" type="datetimeFigureOut">
              <a:rPr lang="en-AU" smtClean="0"/>
              <a:t>10/06/2020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FB2E-AC87-4A2A-82F6-755C0C1A30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447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9" r:id="rId3"/>
    <p:sldLayoutId id="2147483673" r:id="rId4"/>
    <p:sldLayoutId id="2147483678" r:id="rId5"/>
    <p:sldLayoutId id="2147483662" r:id="rId6"/>
    <p:sldLayoutId id="2147483675" r:id="rId7"/>
    <p:sldLayoutId id="2147483661" r:id="rId8"/>
    <p:sldLayoutId id="2147483672" r:id="rId9"/>
    <p:sldLayoutId id="2147483674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FxBAcQ5e_o8?feature=oembed" TargetMode="Externa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080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6F1B3A-EBEA-4073-A96B-CB4176C598CB}"/>
              </a:ext>
            </a:extLst>
          </p:cNvPr>
          <p:cNvSpPr txBox="1"/>
          <p:nvPr/>
        </p:nvSpPr>
        <p:spPr>
          <a:xfrm>
            <a:off x="486868" y="1067115"/>
            <a:ext cx="8170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D93"/>
                </a:solidFill>
                <a:latin typeface="+mj-lt"/>
              </a:rPr>
              <a:t>All people living with mental health conditions have the right to: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409A3-5579-4878-AD44-B7EDDC535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58" b="9119"/>
          <a:stretch/>
        </p:blipFill>
        <p:spPr>
          <a:xfrm>
            <a:off x="6857131" y="4716063"/>
            <a:ext cx="1800000" cy="10748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A0819E-06ED-4AD7-89A1-C2B2759E377C}"/>
              </a:ext>
            </a:extLst>
          </p:cNvPr>
          <p:cNvSpPr txBox="1"/>
          <p:nvPr/>
        </p:nvSpPr>
        <p:spPr>
          <a:xfrm>
            <a:off x="486868" y="1650359"/>
            <a:ext cx="7121947" cy="340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dirty="0">
                <a:latin typeface="+mj-lt"/>
              </a:rPr>
              <a:t>An adequate standard of living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dirty="0">
                <a:latin typeface="+mj-lt"/>
              </a:rPr>
              <a:t>The enjoyment of the highest attainable standard of physical and mental health</a:t>
            </a:r>
          </a:p>
          <a:p>
            <a:pPr marL="342900" indent="-342900"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dirty="0">
                <a:latin typeface="+mj-lt"/>
              </a:rPr>
              <a:t>To exercise legal capacity and the right to personal liberty and the security of person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dirty="0">
                <a:latin typeface="+mj-lt"/>
              </a:rPr>
              <a:t>Freedom from torture or cruel, inhuman or degrading treatment of punishment and from exploitation violence and abuse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dirty="0">
                <a:latin typeface="+mj-lt"/>
              </a:rPr>
              <a:t>Live independently and be included 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4059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66BB8D-4B5F-4D1B-9D37-1E89BAFDB031}"/>
              </a:ext>
            </a:extLst>
          </p:cNvPr>
          <p:cNvGrpSpPr/>
          <p:nvPr/>
        </p:nvGrpSpPr>
        <p:grpSpPr>
          <a:xfrm>
            <a:off x="797261" y="1267689"/>
            <a:ext cx="8170263" cy="4138063"/>
            <a:chOff x="790133" y="1359968"/>
            <a:chExt cx="8170263" cy="413806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5C98237-ABE9-4A2D-84AF-C05CA3BBF6C9}"/>
                </a:ext>
              </a:extLst>
            </p:cNvPr>
            <p:cNvGrpSpPr/>
            <p:nvPr/>
          </p:nvGrpSpPr>
          <p:grpSpPr>
            <a:xfrm>
              <a:off x="790133" y="1359968"/>
              <a:ext cx="8170263" cy="4138063"/>
              <a:chOff x="486868" y="1067115"/>
              <a:chExt cx="8170263" cy="4138063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6F1B3A-EBEA-4073-A96B-CB4176C598CB}"/>
                  </a:ext>
                </a:extLst>
              </p:cNvPr>
              <p:cNvSpPr txBox="1"/>
              <p:nvPr/>
            </p:nvSpPr>
            <p:spPr>
              <a:xfrm>
                <a:off x="486868" y="1067115"/>
                <a:ext cx="8170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D93"/>
                    </a:solidFill>
                    <a:latin typeface="+mj-lt"/>
                  </a:rPr>
                  <a:t>Be authentic – Walking the Talk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A0819E-06ED-4AD7-89A1-C2B2759E377C}"/>
                  </a:ext>
                </a:extLst>
              </p:cNvPr>
              <p:cNvSpPr txBox="1"/>
              <p:nvPr/>
            </p:nvSpPr>
            <p:spPr>
              <a:xfrm>
                <a:off x="486868" y="1650359"/>
                <a:ext cx="7121947" cy="3554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Clr>
                    <a:srgbClr val="007D93"/>
                  </a:buClr>
                  <a:buFontTx/>
                  <a:buChar char="—"/>
                </a:pPr>
                <a:r>
                  <a:rPr lang="en-US" dirty="0">
                    <a:latin typeface="+mj-lt"/>
                  </a:rPr>
                  <a:t>Be genuine, warm and real</a:t>
                </a:r>
              </a:p>
              <a:p>
                <a:pPr marL="342900" indent="-342900">
                  <a:spcAft>
                    <a:spcPts val="600"/>
                  </a:spcAft>
                  <a:buClr>
                    <a:srgbClr val="007D93"/>
                  </a:buClr>
                  <a:buFontTx/>
                  <a:buChar char="—"/>
                </a:pPr>
                <a:r>
                  <a:rPr lang="en-US" dirty="0">
                    <a:latin typeface="+mj-lt"/>
                  </a:rPr>
                  <a:t>Be self-aware</a:t>
                </a:r>
              </a:p>
              <a:p>
                <a:pPr marL="342900" indent="-342900">
                  <a:spcAft>
                    <a:spcPts val="600"/>
                  </a:spcAft>
                  <a:buClr>
                    <a:srgbClr val="007D93"/>
                  </a:buClr>
                  <a:buFontTx/>
                  <a:buChar char="—"/>
                </a:pPr>
                <a:r>
                  <a:rPr lang="en-US" dirty="0">
                    <a:latin typeface="+mj-lt"/>
                  </a:rPr>
                  <a:t>Be trustworthy</a:t>
                </a:r>
              </a:p>
              <a:p>
                <a:pPr marL="342900" indent="-342900">
                  <a:spcAft>
                    <a:spcPts val="600"/>
                  </a:spcAft>
                  <a:buClr>
                    <a:srgbClr val="007D93"/>
                  </a:buClr>
                  <a:buFontTx/>
                  <a:buChar char="—"/>
                </a:pPr>
                <a:r>
                  <a:rPr lang="en-US" dirty="0">
                    <a:latin typeface="+mj-lt"/>
                  </a:rPr>
                  <a:t>Value others</a:t>
                </a:r>
              </a:p>
              <a:p>
                <a:pPr marL="342900" indent="-342900">
                  <a:spcAft>
                    <a:spcPts val="600"/>
                  </a:spcAft>
                  <a:buClr>
                    <a:srgbClr val="007D93"/>
                  </a:buClr>
                  <a:buFontTx/>
                  <a:buChar char="—"/>
                </a:pPr>
                <a:r>
                  <a:rPr lang="en-US" dirty="0">
                    <a:latin typeface="+mj-lt"/>
                  </a:rPr>
                  <a:t>Be approachable and open</a:t>
                </a:r>
              </a:p>
              <a:p>
                <a:pPr marL="342900" indent="-342900">
                  <a:spcAft>
                    <a:spcPts val="600"/>
                  </a:spcAft>
                  <a:buClr>
                    <a:srgbClr val="007D93"/>
                  </a:buClr>
                  <a:buFontTx/>
                  <a:buChar char="—"/>
                </a:pPr>
                <a:r>
                  <a:rPr lang="en-US" dirty="0">
                    <a:latin typeface="+mj-lt"/>
                  </a:rPr>
                  <a:t>Be present and mindful</a:t>
                </a:r>
              </a:p>
              <a:p>
                <a:pPr marL="342900" indent="-342900">
                  <a:spcAft>
                    <a:spcPts val="600"/>
                  </a:spcAft>
                  <a:buClr>
                    <a:srgbClr val="007D93"/>
                  </a:buClr>
                  <a:buFontTx/>
                  <a:buChar char="—"/>
                </a:pPr>
                <a:r>
                  <a:rPr lang="en-US" dirty="0">
                    <a:latin typeface="+mj-lt"/>
                  </a:rPr>
                  <a:t>Be constant and resilient</a:t>
                </a:r>
              </a:p>
              <a:p>
                <a:pPr marL="342900" indent="-342900">
                  <a:spcAft>
                    <a:spcPts val="600"/>
                  </a:spcAft>
                  <a:buClr>
                    <a:srgbClr val="007D93"/>
                  </a:buClr>
                  <a:buFontTx/>
                  <a:buChar char="—"/>
                </a:pPr>
                <a:r>
                  <a:rPr lang="en-US" dirty="0">
                    <a:latin typeface="+mj-lt"/>
                  </a:rPr>
                  <a:t>Be available and willing to share</a:t>
                </a:r>
              </a:p>
              <a:p>
                <a:pPr marL="342900" indent="-342900">
                  <a:spcAft>
                    <a:spcPts val="600"/>
                  </a:spcAft>
                  <a:buClr>
                    <a:srgbClr val="007D93"/>
                  </a:buClr>
                  <a:buFontTx/>
                  <a:buChar char="—"/>
                </a:pPr>
                <a:r>
                  <a:rPr lang="en-US" dirty="0">
                    <a:latin typeface="+mj-lt"/>
                  </a:rPr>
                  <a:t>Be self-reflective</a:t>
                </a:r>
              </a:p>
              <a:p>
                <a:pPr marL="342900" indent="-342900">
                  <a:spcAft>
                    <a:spcPts val="600"/>
                  </a:spcAft>
                  <a:buClr>
                    <a:srgbClr val="007D93"/>
                  </a:buClr>
                  <a:buFontTx/>
                  <a:buChar char="—"/>
                </a:pPr>
                <a:r>
                  <a:rPr lang="en-US" dirty="0">
                    <a:latin typeface="+mj-lt"/>
                  </a:rPr>
                  <a:t>Create safe spaces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CC8D2A-3837-4411-AE12-32B68A3D8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1732" y="2285625"/>
              <a:ext cx="3022135" cy="2286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463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4867AAE0-EF84-44AE-A16B-698D68383F18}"/>
              </a:ext>
            </a:extLst>
          </p:cNvPr>
          <p:cNvSpPr txBox="1">
            <a:spLocks/>
          </p:cNvSpPr>
          <p:nvPr/>
        </p:nvSpPr>
        <p:spPr>
          <a:xfrm>
            <a:off x="109765" y="145501"/>
            <a:ext cx="873239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2 - What can you do to help reality meet expectations?</a:t>
            </a:r>
          </a:p>
          <a:p>
            <a:pPr lvl="0" defTabSz="914400">
              <a:defRPr/>
            </a:pP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886B7B3E-DFE1-4B2D-A0AE-ADCCE0BCF4FD}"/>
              </a:ext>
            </a:extLst>
          </p:cNvPr>
          <p:cNvSpPr txBox="1">
            <a:spLocks/>
          </p:cNvSpPr>
          <p:nvPr/>
        </p:nvSpPr>
        <p:spPr>
          <a:xfrm>
            <a:off x="259463" y="6347374"/>
            <a:ext cx="37444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chemeClr val="bg1"/>
                </a:solidFill>
              </a:rPr>
              <a:t>WHAT IS RECOVERY?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EAF62F-CCE3-49DB-A95F-EEE40226D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345" y="1182284"/>
            <a:ext cx="1037813" cy="1029375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E9C2AB4-727B-442E-934E-074C01C80F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" t="8862" r="1287" b="8655"/>
          <a:stretch/>
        </p:blipFill>
        <p:spPr>
          <a:xfrm>
            <a:off x="2195204" y="1547769"/>
            <a:ext cx="4561514" cy="37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07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C4CAB576-F4DB-42F4-9A24-9E9B85D38E0B}"/>
              </a:ext>
            </a:extLst>
          </p:cNvPr>
          <p:cNvSpPr txBox="1">
            <a:spLocks/>
          </p:cNvSpPr>
          <p:nvPr/>
        </p:nvSpPr>
        <p:spPr>
          <a:xfrm>
            <a:off x="285839" y="6347374"/>
            <a:ext cx="559484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/>
            </a:pPr>
            <a:r>
              <a:rPr lang="en-US" dirty="0">
                <a:solidFill>
                  <a:schemeClr val="bg1"/>
                </a:solidFill>
              </a:rPr>
              <a:t>SUPPORTING COMMUNITY CONNECTION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4867AAE0-EF84-44AE-A16B-698D68383F18}"/>
              </a:ext>
            </a:extLst>
          </p:cNvPr>
          <p:cNvSpPr txBox="1">
            <a:spLocks/>
          </p:cNvSpPr>
          <p:nvPr/>
        </p:nvSpPr>
        <p:spPr>
          <a:xfrm>
            <a:off x="109765" y="145501"/>
            <a:ext cx="873239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3: Video – What is Recovery?</a:t>
            </a: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0D1550-45DA-471E-B9A2-6DD8F85C1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345" y="1182284"/>
            <a:ext cx="1037813" cy="1029375"/>
          </a:xfrm>
          <a:prstGeom prst="rect">
            <a:avLst/>
          </a:prstGeom>
        </p:spPr>
      </p:pic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4DF763E2-A201-40A5-A0DB-0216B055D8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920" y="1714500"/>
            <a:ext cx="6082040" cy="3429000"/>
          </a:xfrm>
          <a:prstGeom prst="rect">
            <a:avLst/>
          </a:prstGeom>
          <a:ln w="38100">
            <a:solidFill>
              <a:srgbClr val="007D93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5616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0B9A89-F409-4490-9811-3409C51C4F17}"/>
              </a:ext>
            </a:extLst>
          </p:cNvPr>
          <p:cNvGrpSpPr/>
          <p:nvPr/>
        </p:nvGrpSpPr>
        <p:grpSpPr>
          <a:xfrm>
            <a:off x="633053" y="1247986"/>
            <a:ext cx="7877894" cy="1377961"/>
            <a:chOff x="633052" y="1350534"/>
            <a:chExt cx="7877894" cy="1377961"/>
          </a:xfrm>
        </p:grpSpPr>
        <p:sp>
          <p:nvSpPr>
            <p:cNvPr id="2" name="Title 2">
              <a:extLst>
                <a:ext uri="{FF2B5EF4-FFF2-40B4-BE49-F238E27FC236}">
                  <a16:creationId xmlns:a16="http://schemas.microsoft.com/office/drawing/2014/main" id="{97EBBB3C-C23A-4EE2-B94D-3DF7A84D2C49}"/>
                </a:ext>
              </a:extLst>
            </p:cNvPr>
            <p:cNvSpPr txBox="1">
              <a:spLocks/>
            </p:cNvSpPr>
            <p:nvPr/>
          </p:nvSpPr>
          <p:spPr>
            <a:xfrm>
              <a:off x="2157662" y="1350534"/>
              <a:ext cx="4588233" cy="51983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500" dirty="0">
                  <a:solidFill>
                    <a:schemeClr val="bg1"/>
                  </a:solidFill>
                </a:rPr>
                <a:t>WHAT HAVE I LEARNED?</a:t>
              </a:r>
              <a:endParaRPr lang="en-AU" sz="2500" dirty="0">
                <a:solidFill>
                  <a:schemeClr val="bg1"/>
                </a:solidFill>
              </a:endParaRPr>
            </a:p>
          </p:txBody>
        </p:sp>
        <p:sp>
          <p:nvSpPr>
            <p:cNvPr id="3" name="Text Placeholder 3">
              <a:extLst>
                <a:ext uri="{FF2B5EF4-FFF2-40B4-BE49-F238E27FC236}">
                  <a16:creationId xmlns:a16="http://schemas.microsoft.com/office/drawing/2014/main" id="{C5EF3CBC-9E1E-462C-985E-B07810714277}"/>
                </a:ext>
              </a:extLst>
            </p:cNvPr>
            <p:cNvSpPr txBox="1">
              <a:spLocks/>
            </p:cNvSpPr>
            <p:nvPr/>
          </p:nvSpPr>
          <p:spPr>
            <a:xfrm>
              <a:off x="633052" y="2003560"/>
              <a:ext cx="7877894" cy="72493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Understand the importance of hope, purpose and meaning when healing from the impacts of a mental health condition</a:t>
              </a:r>
            </a:p>
          </p:txBody>
        </p:sp>
      </p:grpSp>
      <p:pic>
        <p:nvPicPr>
          <p:cNvPr id="6" name="Picture 2" descr="Image result for mental health recovery">
            <a:extLst>
              <a:ext uri="{FF2B5EF4-FFF2-40B4-BE49-F238E27FC236}">
                <a16:creationId xmlns:a16="http://schemas.microsoft.com/office/drawing/2014/main" id="{87EE56B0-BC60-469E-92ED-5DC6A4881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00" y="2974631"/>
            <a:ext cx="3600000" cy="19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476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49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39FEC9-3EC5-40AE-BD53-90B3C9B3C96F}"/>
              </a:ext>
            </a:extLst>
          </p:cNvPr>
          <p:cNvSpPr txBox="1"/>
          <p:nvPr/>
        </p:nvSpPr>
        <p:spPr>
          <a:xfrm>
            <a:off x="2292514" y="819648"/>
            <a:ext cx="447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rgbClr val="007D93"/>
                </a:solidFill>
                <a:latin typeface="+mj-lt"/>
              </a:rPr>
              <a:t>RECOVERY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E3B494-8F93-4146-8B66-98E11989C4D8}"/>
              </a:ext>
            </a:extLst>
          </p:cNvPr>
          <p:cNvGrpSpPr/>
          <p:nvPr/>
        </p:nvGrpSpPr>
        <p:grpSpPr>
          <a:xfrm>
            <a:off x="1471881" y="1562222"/>
            <a:ext cx="6200238" cy="4079713"/>
            <a:chOff x="701727" y="848818"/>
            <a:chExt cx="7842581" cy="5160363"/>
          </a:xfrm>
        </p:grpSpPr>
        <p:pic>
          <p:nvPicPr>
            <p:cNvPr id="5" name="Picture 4" descr="A person standing in front of a sunset over a body of water&#10;&#10;Description automatically generated">
              <a:extLst>
                <a:ext uri="{FF2B5EF4-FFF2-40B4-BE49-F238E27FC236}">
                  <a16:creationId xmlns:a16="http://schemas.microsoft.com/office/drawing/2014/main" id="{37929EEB-6329-4009-A8EE-E08D40238E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"/>
            <a:stretch/>
          </p:blipFill>
          <p:spPr>
            <a:xfrm>
              <a:off x="701727" y="848818"/>
              <a:ext cx="7740545" cy="51603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AA058D-1F40-44E0-B407-73CFEFB16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6270" y="1422879"/>
              <a:ext cx="5708038" cy="3861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46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4867AAE0-EF84-44AE-A16B-698D68383F18}"/>
              </a:ext>
            </a:extLst>
          </p:cNvPr>
          <p:cNvSpPr txBox="1">
            <a:spLocks/>
          </p:cNvSpPr>
          <p:nvPr/>
        </p:nvSpPr>
        <p:spPr>
          <a:xfrm>
            <a:off x="109765" y="145501"/>
            <a:ext cx="873239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1 - What does this image mean to you? </a:t>
            </a: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886B7B3E-DFE1-4B2D-A0AE-ADCCE0BCF4FD}"/>
              </a:ext>
            </a:extLst>
          </p:cNvPr>
          <p:cNvSpPr txBox="1">
            <a:spLocks/>
          </p:cNvSpPr>
          <p:nvPr/>
        </p:nvSpPr>
        <p:spPr>
          <a:xfrm>
            <a:off x="259463" y="6347374"/>
            <a:ext cx="37444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chemeClr val="bg1"/>
                </a:solidFill>
              </a:rPr>
              <a:t>WHAT IS RECOVERY?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EAF62F-CCE3-49DB-A95F-EEE40226D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345" y="1182284"/>
            <a:ext cx="1037813" cy="1029375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E9C2AB4-727B-442E-934E-074C01C80F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" t="8862" r="1287" b="8655"/>
          <a:stretch/>
        </p:blipFill>
        <p:spPr>
          <a:xfrm>
            <a:off x="2195204" y="1547769"/>
            <a:ext cx="4561514" cy="37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9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13DB80-EF9D-4A9E-BA38-59DDC423BE27}"/>
              </a:ext>
            </a:extLst>
          </p:cNvPr>
          <p:cNvSpPr txBox="1"/>
          <p:nvPr/>
        </p:nvSpPr>
        <p:spPr>
          <a:xfrm>
            <a:off x="602288" y="2169931"/>
            <a:ext cx="76970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>
                <a:solidFill>
                  <a:srgbClr val="007D93"/>
                </a:solidFill>
              </a:rPr>
              <a:t>What you will learn: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dirty="0"/>
              <a:t>A word about language 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dirty="0"/>
              <a:t>Personal recovery &amp; medical recovery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dirty="0"/>
              <a:t>What is recovery (CHIME – 5 elements of recovery)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dirty="0"/>
              <a:t>Life/goal planning (person-</a:t>
            </a:r>
            <a:r>
              <a:rPr lang="en-US" dirty="0" err="1"/>
              <a:t>centred</a:t>
            </a:r>
            <a:r>
              <a:rPr lang="en-US" dirty="0"/>
              <a:t> recovery 	   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dirty="0"/>
              <a:t>planning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dirty="0"/>
              <a:t>Rights</a:t>
            </a:r>
          </a:p>
          <a:p>
            <a:pPr marL="4000500" lvl="8" indent="-342900">
              <a:spcAft>
                <a:spcPts val="600"/>
              </a:spcAft>
              <a:buClr>
                <a:srgbClr val="F47B20"/>
              </a:buClr>
              <a:buFontTx/>
              <a:buChar char="—"/>
            </a:pPr>
            <a:endParaRPr lang="en-AU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6F1B3A-EBEA-4073-A96B-CB4176C598CB}"/>
              </a:ext>
            </a:extLst>
          </p:cNvPr>
          <p:cNvSpPr txBox="1"/>
          <p:nvPr/>
        </p:nvSpPr>
        <p:spPr>
          <a:xfrm>
            <a:off x="602288" y="871767"/>
            <a:ext cx="81702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007D93"/>
                </a:solidFill>
              </a:rPr>
              <a:t>Learning outcome: </a:t>
            </a:r>
            <a:br>
              <a:rPr lang="en-AU" sz="2400" b="1" dirty="0">
                <a:solidFill>
                  <a:srgbClr val="007D93"/>
                </a:solidFill>
              </a:rPr>
            </a:br>
            <a:r>
              <a:rPr lang="en-US" sz="2200" dirty="0"/>
              <a:t>Understand the importance of hope, purpose and meaning when healing from the impacts of a mental health condition</a:t>
            </a:r>
          </a:p>
        </p:txBody>
      </p:sp>
    </p:spTree>
    <p:extLst>
      <p:ext uri="{BB962C8B-B14F-4D97-AF65-F5344CB8AC3E}">
        <p14:creationId xmlns:p14="http://schemas.microsoft.com/office/powerpoint/2010/main" val="152372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2153B4-58E2-4E64-B06B-DEB4425BDD8E}"/>
              </a:ext>
            </a:extLst>
          </p:cNvPr>
          <p:cNvSpPr txBox="1">
            <a:spLocks/>
          </p:cNvSpPr>
          <p:nvPr/>
        </p:nvSpPr>
        <p:spPr>
          <a:xfrm>
            <a:off x="682497" y="467354"/>
            <a:ext cx="8496944" cy="6028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all" dirty="0">
                <a:solidFill>
                  <a:schemeClr val="bg1"/>
                </a:solidFill>
              </a:rPr>
              <a:t>Words and language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D9191A8E-FFD4-40EE-9513-541C7D38C1EC}"/>
              </a:ext>
            </a:extLst>
          </p:cNvPr>
          <p:cNvSpPr txBox="1">
            <a:spLocks/>
          </p:cNvSpPr>
          <p:nvPr/>
        </p:nvSpPr>
        <p:spPr>
          <a:xfrm>
            <a:off x="285840" y="6347374"/>
            <a:ext cx="37444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chemeClr val="bg1"/>
                </a:solidFill>
              </a:rPr>
              <a:t>WHAT IS RECOVERY?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4E49E9-E652-4DED-B61D-71B7DEFE6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97"/>
          <a:stretch/>
        </p:blipFill>
        <p:spPr>
          <a:xfrm>
            <a:off x="5365159" y="1756510"/>
            <a:ext cx="3096344" cy="375101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577CE77-20D9-45C1-B83A-148C19ED4711}"/>
              </a:ext>
            </a:extLst>
          </p:cNvPr>
          <p:cNvGrpSpPr/>
          <p:nvPr/>
        </p:nvGrpSpPr>
        <p:grpSpPr>
          <a:xfrm>
            <a:off x="682497" y="1602337"/>
            <a:ext cx="3686904" cy="4026378"/>
            <a:chOff x="304993" y="1553492"/>
            <a:chExt cx="3686904" cy="402637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FBF717-FA9F-4A15-BB79-C8F9AEC91BF3}"/>
                </a:ext>
              </a:extLst>
            </p:cNvPr>
            <p:cNvSpPr/>
            <p:nvPr/>
          </p:nvSpPr>
          <p:spPr>
            <a:xfrm>
              <a:off x="304993" y="1553492"/>
              <a:ext cx="3686904" cy="84558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+mj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3C02C4-E912-489D-AF8C-32CEF4FF6B49}"/>
                </a:ext>
              </a:extLst>
            </p:cNvPr>
            <p:cNvSpPr txBox="1"/>
            <p:nvPr/>
          </p:nvSpPr>
          <p:spPr>
            <a:xfrm>
              <a:off x="401966" y="1740019"/>
              <a:ext cx="3425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>
                  <a:solidFill>
                    <a:schemeClr val="bg1"/>
                  </a:solidFill>
                  <a:latin typeface="+mj-lt"/>
                </a:rPr>
                <a:t>Call me a consumer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25C4B9C-5A4E-489E-8659-15083810C5E2}"/>
                </a:ext>
              </a:extLst>
            </p:cNvPr>
            <p:cNvSpPr/>
            <p:nvPr/>
          </p:nvSpPr>
          <p:spPr>
            <a:xfrm>
              <a:off x="304993" y="2613758"/>
              <a:ext cx="3686904" cy="84558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+mj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B9C546-21B2-47DF-B67E-6297778047B6}"/>
                </a:ext>
              </a:extLst>
            </p:cNvPr>
            <p:cNvSpPr txBox="1"/>
            <p:nvPr/>
          </p:nvSpPr>
          <p:spPr>
            <a:xfrm>
              <a:off x="401966" y="2800285"/>
              <a:ext cx="3425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>
                  <a:solidFill>
                    <a:schemeClr val="bg1"/>
                  </a:solidFill>
                  <a:latin typeface="+mj-lt"/>
                </a:rPr>
                <a:t>Call me Sue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DCD60E-3401-411F-9E0A-5A750D87778E}"/>
                </a:ext>
              </a:extLst>
            </p:cNvPr>
            <p:cNvSpPr/>
            <p:nvPr/>
          </p:nvSpPr>
          <p:spPr>
            <a:xfrm>
              <a:off x="304993" y="3674024"/>
              <a:ext cx="3686904" cy="84558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+mj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3A20E57-2111-4CB3-9CE8-7A7A517850FB}"/>
                </a:ext>
              </a:extLst>
            </p:cNvPr>
            <p:cNvSpPr txBox="1"/>
            <p:nvPr/>
          </p:nvSpPr>
          <p:spPr>
            <a:xfrm>
              <a:off x="401966" y="3860551"/>
              <a:ext cx="3425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>
                  <a:solidFill>
                    <a:schemeClr val="bg1"/>
                  </a:solidFill>
                  <a:latin typeface="+mj-lt"/>
                </a:rPr>
                <a:t>I like participant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DCA922-9BA2-4D78-9EA8-F875773285CF}"/>
                </a:ext>
              </a:extLst>
            </p:cNvPr>
            <p:cNvSpPr/>
            <p:nvPr/>
          </p:nvSpPr>
          <p:spPr>
            <a:xfrm>
              <a:off x="304993" y="4734290"/>
              <a:ext cx="3686904" cy="84558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9FD5D2-369F-42FE-B1D0-17A7933B1A43}"/>
                </a:ext>
              </a:extLst>
            </p:cNvPr>
            <p:cNvSpPr txBox="1"/>
            <p:nvPr/>
          </p:nvSpPr>
          <p:spPr>
            <a:xfrm>
              <a:off x="401966" y="4729209"/>
              <a:ext cx="3425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>
                  <a:solidFill>
                    <a:schemeClr val="bg1"/>
                  </a:solidFill>
                  <a:latin typeface="+mj-lt"/>
                </a:rPr>
                <a:t>What is your preferred 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01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12213611-CF4E-424D-B4F8-55227B4931E0}"/>
              </a:ext>
            </a:extLst>
          </p:cNvPr>
          <p:cNvSpPr txBox="1">
            <a:spLocks/>
          </p:cNvSpPr>
          <p:nvPr/>
        </p:nvSpPr>
        <p:spPr>
          <a:xfrm>
            <a:off x="362039" y="6316596"/>
            <a:ext cx="37444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chemeClr val="bg1"/>
                </a:solidFill>
              </a:rPr>
              <a:t>WHAT IS RECOVERY?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FC15F5-A90A-40C7-8A76-333926D920C3}"/>
              </a:ext>
            </a:extLst>
          </p:cNvPr>
          <p:cNvSpPr txBox="1"/>
          <p:nvPr/>
        </p:nvSpPr>
        <p:spPr>
          <a:xfrm>
            <a:off x="285839" y="38837"/>
            <a:ext cx="8826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 personal recovery?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DC8FA1-8D4F-494B-BB59-604B3597F4CE}"/>
              </a:ext>
            </a:extLst>
          </p:cNvPr>
          <p:cNvSpPr txBox="1"/>
          <p:nvPr/>
        </p:nvSpPr>
        <p:spPr>
          <a:xfrm>
            <a:off x="1365554" y="1241638"/>
            <a:ext cx="7839019" cy="437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sz="2400" dirty="0">
                <a:latin typeface="+mj-lt"/>
              </a:rPr>
              <a:t>It is designed and directed by the individual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sz="2400" dirty="0">
                <a:latin typeface="+mj-lt"/>
              </a:rPr>
              <a:t>It is about working towards a quality life: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sz="2400" dirty="0">
                <a:latin typeface="+mj-lt"/>
              </a:rPr>
              <a:t>having hope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sz="2400" dirty="0">
                <a:latin typeface="+mj-lt"/>
              </a:rPr>
              <a:t>a life with meaning and purpose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sz="2400" dirty="0">
                <a:latin typeface="+mj-lt"/>
              </a:rPr>
              <a:t>being empowered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sz="2400" dirty="0">
                <a:latin typeface="+mj-lt"/>
              </a:rPr>
              <a:t>being valued by myself and other people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sz="2400" dirty="0">
                <a:latin typeface="+mj-lt"/>
              </a:rPr>
              <a:t>It is a ‘journey’, not a ‘destination’</a:t>
            </a:r>
          </a:p>
        </p:txBody>
      </p:sp>
    </p:spTree>
    <p:extLst>
      <p:ext uri="{BB962C8B-B14F-4D97-AF65-F5344CB8AC3E}">
        <p14:creationId xmlns:p14="http://schemas.microsoft.com/office/powerpoint/2010/main" val="205283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1F7492-0E9C-4C2C-B967-6BB6217B5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00" y="1557203"/>
            <a:ext cx="8218800" cy="39281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1E8A10B-0192-4317-A477-4826CEF03554}"/>
              </a:ext>
            </a:extLst>
          </p:cNvPr>
          <p:cNvGrpSpPr/>
          <p:nvPr/>
        </p:nvGrpSpPr>
        <p:grpSpPr>
          <a:xfrm>
            <a:off x="1152000" y="484204"/>
            <a:ext cx="6840000" cy="603871"/>
            <a:chOff x="1234781" y="241441"/>
            <a:chExt cx="6202995" cy="6038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97360B-CE3C-45CB-A79A-9AC657E04C15}"/>
                </a:ext>
              </a:extLst>
            </p:cNvPr>
            <p:cNvSpPr txBox="1"/>
            <p:nvPr userDrawn="1"/>
          </p:nvSpPr>
          <p:spPr>
            <a:xfrm>
              <a:off x="1954781" y="374100"/>
              <a:ext cx="54829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>
                  <a:solidFill>
                    <a:schemeClr val="bg1"/>
                  </a:solidFill>
                </a:rPr>
                <a:t>SUPPORTING COMMUNITY CONNECTION: What is recovery?</a:t>
              </a: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5B40525E-485D-4F5F-ACD9-1233712FE0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34781" y="241441"/>
              <a:ext cx="720000" cy="60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0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6F1B3A-EBEA-4073-A96B-CB4176C598CB}"/>
              </a:ext>
            </a:extLst>
          </p:cNvPr>
          <p:cNvSpPr txBox="1"/>
          <p:nvPr/>
        </p:nvSpPr>
        <p:spPr>
          <a:xfrm>
            <a:off x="2188666" y="823470"/>
            <a:ext cx="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D93"/>
                </a:solidFill>
                <a:latin typeface="+mj-lt"/>
              </a:rPr>
              <a:t>Common model of recovery - CHIME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22038C-1298-435B-9E2F-18F7748E1832}"/>
              </a:ext>
            </a:extLst>
          </p:cNvPr>
          <p:cNvGrpSpPr/>
          <p:nvPr/>
        </p:nvGrpSpPr>
        <p:grpSpPr>
          <a:xfrm>
            <a:off x="728372" y="1500725"/>
            <a:ext cx="7687255" cy="4259005"/>
            <a:chOff x="392930" y="1352987"/>
            <a:chExt cx="8461981" cy="46882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1DB924-1B44-49F5-BBAD-D998E1078626}"/>
                </a:ext>
              </a:extLst>
            </p:cNvPr>
            <p:cNvGrpSpPr/>
            <p:nvPr/>
          </p:nvGrpSpPr>
          <p:grpSpPr>
            <a:xfrm>
              <a:off x="392930" y="1352987"/>
              <a:ext cx="8461981" cy="4688230"/>
              <a:chOff x="392930" y="1352987"/>
              <a:chExt cx="8461981" cy="468823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ECB4156-4BDA-4F5A-B467-3B60232430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92930" y="1352987"/>
                <a:ext cx="8461981" cy="4688230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222C5AD-0A83-494F-BC1F-441A6CDB917E}"/>
                  </a:ext>
                </a:extLst>
              </p:cNvPr>
              <p:cNvGrpSpPr/>
              <p:nvPr/>
            </p:nvGrpSpPr>
            <p:grpSpPr>
              <a:xfrm>
                <a:off x="2103642" y="1931419"/>
                <a:ext cx="3510878" cy="2054992"/>
                <a:chOff x="2051720" y="1931419"/>
                <a:chExt cx="3510878" cy="2054992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207DEF4-20BB-4357-AC7F-0CE5B403A203}"/>
                    </a:ext>
                  </a:extLst>
                </p:cNvPr>
                <p:cNvSpPr txBox="1"/>
                <p:nvPr/>
              </p:nvSpPr>
              <p:spPr>
                <a:xfrm>
                  <a:off x="3671898" y="3461279"/>
                  <a:ext cx="1800200" cy="525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500" b="1" dirty="0">
                      <a:solidFill>
                        <a:srgbClr val="0070C0"/>
                      </a:solidFill>
                    </a:rPr>
                    <a:t>CHIME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178AD2A-C655-4B06-85F0-F8AC77C60B5A}"/>
                    </a:ext>
                  </a:extLst>
                </p:cNvPr>
                <p:cNvSpPr txBox="1"/>
                <p:nvPr/>
              </p:nvSpPr>
              <p:spPr>
                <a:xfrm>
                  <a:off x="3581398" y="1931419"/>
                  <a:ext cx="1981200" cy="406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dirty="0">
                      <a:solidFill>
                        <a:prstClr val="white"/>
                      </a:solidFill>
                      <a:latin typeface="Calibri"/>
                    </a:rPr>
                    <a:t>Connectedness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A937EF9-D59A-4253-8EF9-3612FF07FAF4}"/>
                    </a:ext>
                  </a:extLst>
                </p:cNvPr>
                <p:cNvSpPr txBox="1"/>
                <p:nvPr/>
              </p:nvSpPr>
              <p:spPr>
                <a:xfrm>
                  <a:off x="2051720" y="3061355"/>
                  <a:ext cx="1905000" cy="406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dirty="0">
                      <a:solidFill>
                        <a:srgbClr val="FFFFFF"/>
                      </a:solidFill>
                      <a:latin typeface="Calibri"/>
                    </a:rPr>
                    <a:t>Empowerment</a:t>
                  </a:r>
                </a:p>
              </p:txBody>
            </p:sp>
          </p:grp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24FAE6-BD6B-4182-B064-5BBB9DAEA728}"/>
                </a:ext>
              </a:extLst>
            </p:cNvPr>
            <p:cNvSpPr/>
            <p:nvPr/>
          </p:nvSpPr>
          <p:spPr>
            <a:xfrm>
              <a:off x="2841367" y="4877050"/>
              <a:ext cx="1764908" cy="406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Meaningful life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98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13DB80-EF9D-4A9E-BA38-59DDC423BE27}"/>
              </a:ext>
            </a:extLst>
          </p:cNvPr>
          <p:cNvSpPr txBox="1"/>
          <p:nvPr/>
        </p:nvSpPr>
        <p:spPr>
          <a:xfrm>
            <a:off x="486868" y="1498097"/>
            <a:ext cx="638371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7D93"/>
                </a:solidFill>
                <a:latin typeface="+mj-lt"/>
              </a:rPr>
              <a:t>Looks at all aspects of the person’s life to identify needs and priorities, including:</a:t>
            </a:r>
          </a:p>
          <a:p>
            <a:pPr marL="800100" lvl="1" indent="-342900"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dirty="0">
                <a:latin typeface="+mj-lt"/>
              </a:rPr>
              <a:t>Environment</a:t>
            </a:r>
          </a:p>
          <a:p>
            <a:pPr marL="800100" lvl="1" indent="-342900"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dirty="0">
                <a:latin typeface="+mj-lt"/>
              </a:rPr>
              <a:t>Natural supports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6F1B3A-EBEA-4073-A96B-CB4176C598CB}"/>
              </a:ext>
            </a:extLst>
          </p:cNvPr>
          <p:cNvSpPr txBox="1"/>
          <p:nvPr/>
        </p:nvSpPr>
        <p:spPr>
          <a:xfrm>
            <a:off x="486868" y="967141"/>
            <a:ext cx="81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D93"/>
                </a:solidFill>
                <a:latin typeface="+mj-lt"/>
              </a:rPr>
              <a:t>Life/goal planning (person </a:t>
            </a:r>
            <a:r>
              <a:rPr lang="en-US" sz="2400" dirty="0" err="1">
                <a:solidFill>
                  <a:srgbClr val="007D93"/>
                </a:solidFill>
                <a:latin typeface="+mj-lt"/>
              </a:rPr>
              <a:t>centred</a:t>
            </a:r>
            <a:r>
              <a:rPr lang="en-US" sz="2400" dirty="0">
                <a:solidFill>
                  <a:srgbClr val="007D93"/>
                </a:solidFill>
                <a:latin typeface="+mj-lt"/>
              </a:rPr>
              <a:t> approach)</a:t>
            </a:r>
            <a:endParaRPr lang="en-US" sz="22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72486-97F7-45DF-B94D-445721DB4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161" y="4070761"/>
            <a:ext cx="2713445" cy="1559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AE71C8-7DFD-4105-9273-32A2B630156C}"/>
              </a:ext>
            </a:extLst>
          </p:cNvPr>
          <p:cNvSpPr txBox="1"/>
          <p:nvPr/>
        </p:nvSpPr>
        <p:spPr>
          <a:xfrm>
            <a:off x="486868" y="3220148"/>
            <a:ext cx="638371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7D93"/>
                </a:solidFill>
                <a:latin typeface="+mj-lt"/>
              </a:rPr>
              <a:t>Puts the person at the </a:t>
            </a:r>
            <a:r>
              <a:rPr lang="en-US" dirty="0" err="1">
                <a:solidFill>
                  <a:srgbClr val="007D93"/>
                </a:solidFill>
                <a:latin typeface="+mj-lt"/>
              </a:rPr>
              <a:t>centre</a:t>
            </a:r>
            <a:r>
              <a:rPr lang="en-US" dirty="0">
                <a:solidFill>
                  <a:srgbClr val="007D93"/>
                </a:solidFill>
                <a:latin typeface="+mj-lt"/>
              </a:rPr>
              <a:t> of all decisions making that affects them giving</a:t>
            </a:r>
          </a:p>
          <a:p>
            <a:pPr marL="800100" lvl="1" indent="-342900"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dirty="0">
                <a:latin typeface="+mj-lt"/>
              </a:rPr>
              <a:t>Choice and control</a:t>
            </a:r>
          </a:p>
          <a:p>
            <a:pPr marL="800100" lvl="1" indent="-342900"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dirty="0">
                <a:latin typeface="+mj-lt"/>
              </a:rPr>
              <a:t>Hope and empowerment</a:t>
            </a:r>
          </a:p>
          <a:p>
            <a:pPr marL="800100" lvl="1" indent="-342900">
              <a:spcAft>
                <a:spcPts val="600"/>
              </a:spcAft>
              <a:buClr>
                <a:srgbClr val="007D93"/>
              </a:buClr>
              <a:buFontTx/>
              <a:buChar char="—"/>
            </a:pPr>
            <a:r>
              <a:rPr lang="en-US" dirty="0">
                <a:latin typeface="+mj-lt"/>
              </a:rPr>
              <a:t>Voice and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78071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782</TotalTime>
  <Words>361</Words>
  <Application>Microsoft Office PowerPoint</Application>
  <PresentationFormat>On-screen Show (4:3)</PresentationFormat>
  <Paragraphs>63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Deusien</dc:creator>
  <cp:lastModifiedBy>Carrie Stone</cp:lastModifiedBy>
  <cp:revision>189</cp:revision>
  <dcterms:created xsi:type="dcterms:W3CDTF">2020-06-02T01:04:38Z</dcterms:created>
  <dcterms:modified xsi:type="dcterms:W3CDTF">2020-06-10T04:15:03Z</dcterms:modified>
</cp:coreProperties>
</file>